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1057" r:id="rId2"/>
    <p:sldId id="1824" r:id="rId3"/>
    <p:sldId id="1825" r:id="rId4"/>
    <p:sldId id="1844" r:id="rId5"/>
    <p:sldId id="1869" r:id="rId6"/>
    <p:sldId id="1856" r:id="rId7"/>
    <p:sldId id="1839" r:id="rId8"/>
    <p:sldId id="1840" r:id="rId9"/>
    <p:sldId id="1859" r:id="rId10"/>
    <p:sldId id="1842" r:id="rId11"/>
    <p:sldId id="1843" r:id="rId12"/>
    <p:sldId id="1827" r:id="rId13"/>
    <p:sldId id="1837" r:id="rId14"/>
    <p:sldId id="1851" r:id="rId15"/>
    <p:sldId id="1849" r:id="rId16"/>
    <p:sldId id="1835" r:id="rId17"/>
    <p:sldId id="1834" r:id="rId18"/>
    <p:sldId id="1836" r:id="rId19"/>
    <p:sldId id="1864" r:id="rId20"/>
    <p:sldId id="1847" r:id="rId21"/>
    <p:sldId id="1866" r:id="rId22"/>
    <p:sldId id="1867" r:id="rId23"/>
    <p:sldId id="1868" r:id="rId24"/>
    <p:sldId id="1863" r:id="rId25"/>
    <p:sldId id="1831" r:id="rId26"/>
  </p:sldIdLst>
  <p:sldSz cx="15120938" cy="1069181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89180CC-B721-4568-AA3E-DC0E03D7D344}">
          <p14:sldIdLst>
            <p14:sldId id="1057"/>
            <p14:sldId id="1824"/>
            <p14:sldId id="1825"/>
            <p14:sldId id="1844"/>
            <p14:sldId id="1869"/>
            <p14:sldId id="1856"/>
            <p14:sldId id="1839"/>
            <p14:sldId id="1840"/>
            <p14:sldId id="1859"/>
            <p14:sldId id="1842"/>
            <p14:sldId id="1843"/>
            <p14:sldId id="1827"/>
            <p14:sldId id="1837"/>
            <p14:sldId id="1851"/>
            <p14:sldId id="1849"/>
            <p14:sldId id="1835"/>
            <p14:sldId id="1834"/>
            <p14:sldId id="1836"/>
            <p14:sldId id="1864"/>
            <p14:sldId id="1847"/>
            <p14:sldId id="1866"/>
            <p14:sldId id="1867"/>
            <p14:sldId id="1868"/>
            <p14:sldId id="1863"/>
            <p14:sldId id="1831"/>
          </p14:sldIdLst>
        </p14:section>
      </p14:sectionLst>
    </p:ext>
    <p:ext uri="{EFAFB233-063F-42B5-8137-9DF3F51BA10A}">
      <p15:sldGuideLst xmlns:p15="http://schemas.microsoft.com/office/powerpoint/2012/main" xmlns="">
        <p15:guide id="2" pos="476" userDrawn="1">
          <p15:clr>
            <a:srgbClr val="A4A3A4"/>
          </p15:clr>
        </p15:guide>
        <p15:guide id="3" orient="horz" pos="3980" userDrawn="1">
          <p15:clr>
            <a:srgbClr val="A4A3A4"/>
          </p15:clr>
        </p15:guide>
        <p15:guide id="4" pos="4626" userDrawn="1">
          <p15:clr>
            <a:srgbClr val="A4A3A4"/>
          </p15:clr>
        </p15:guide>
        <p15:guide id="5" orient="horz" pos="963" userDrawn="1">
          <p15:clr>
            <a:srgbClr val="A4A3A4"/>
          </p15:clr>
        </p15:guide>
        <p15:guide id="6" orient="horz" pos="6384" userDrawn="1">
          <p15:clr>
            <a:srgbClr val="A4A3A4"/>
          </p15:clr>
        </p15:guide>
        <p15:guide id="7" pos="4853" userDrawn="1">
          <p15:clr>
            <a:srgbClr val="A4A3A4"/>
          </p15:clr>
        </p15:guide>
        <p15:guide id="8" pos="9049" userDrawn="1">
          <p15:clr>
            <a:srgbClr val="A4A3A4"/>
          </p15:clr>
        </p15:guide>
        <p15:guide id="9" orient="horz" pos="238" userDrawn="1">
          <p15:clr>
            <a:srgbClr val="A4A3A4"/>
          </p15:clr>
        </p15:guide>
        <p15:guide id="10" orient="horz" pos="601" userDrawn="1">
          <p15:clr>
            <a:srgbClr val="A4A3A4"/>
          </p15:clr>
        </p15:guide>
        <p15:guide id="11" orient="horz" pos="3504" userDrawn="1">
          <p15:clr>
            <a:srgbClr val="A4A3A4"/>
          </p15:clr>
        </p15:guide>
        <p15:guide id="12" orient="horz" pos="3367" userDrawn="1">
          <p15:clr>
            <a:srgbClr val="A4A3A4"/>
          </p15:clr>
        </p15:guide>
        <p15:guide id="13" orient="horz" pos="107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DF6"/>
    <a:srgbClr val="4F81BD"/>
    <a:srgbClr val="DDFFDF"/>
    <a:srgbClr val="CDFFCF"/>
    <a:srgbClr val="CDFFE4"/>
    <a:srgbClr val="C6D9F1"/>
    <a:srgbClr val="028C0F"/>
    <a:srgbClr val="006600"/>
    <a:srgbClr val="465676"/>
    <a:srgbClr val="E9ED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10" autoAdjust="0"/>
    <p:restoredTop sz="94660"/>
  </p:normalViewPr>
  <p:slideViewPr>
    <p:cSldViewPr snapToGrid="0">
      <p:cViewPr>
        <p:scale>
          <a:sx n="66" d="100"/>
          <a:sy n="66" d="100"/>
        </p:scale>
        <p:origin x="-1896" y="-258"/>
      </p:cViewPr>
      <p:guideLst>
        <p:guide orient="horz" pos="3980"/>
        <p:guide orient="horz" pos="963"/>
        <p:guide orient="horz" pos="6384"/>
        <p:guide orient="horz" pos="238"/>
        <p:guide orient="horz" pos="601"/>
        <p:guide orient="horz" pos="3504"/>
        <p:guide orient="horz" pos="3367"/>
        <p:guide orient="horz" pos="1077"/>
        <p:guide pos="476"/>
        <p:guide pos="4626"/>
        <p:guide pos="4853"/>
        <p:guide pos="904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1" d="100"/>
          <a:sy n="81" d="100"/>
        </p:scale>
        <p:origin x="399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02BE65-A50D-4E2D-9A48-4138391437CE}" type="datetimeFigureOut">
              <a:rPr lang="ru-RU" smtClean="0"/>
              <a:t>11.10.2026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478984-6538-4600-B23C-4BDCF8E6BE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55662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7A588A-A378-46F8-81CF-ACB52AAF793C}" type="datetimeFigureOut">
              <a:rPr lang="ru-RU" smtClean="0"/>
              <a:t>11.10.2026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30288" y="1241425"/>
            <a:ext cx="47371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ADC667-0BCB-4137-838E-96E6F8B0C92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3913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1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>
          <a:xfrm>
            <a:off x="1130300" y="1993901"/>
            <a:ext cx="6908800" cy="38862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Рисунок 2"/>
          <p:cNvSpPr>
            <a:spLocks noGrp="1"/>
          </p:cNvSpPr>
          <p:nvPr>
            <p:ph type="pic" sz="quarter" idx="11"/>
          </p:nvPr>
        </p:nvSpPr>
        <p:spPr>
          <a:xfrm>
            <a:off x="7543800" y="1993901"/>
            <a:ext cx="6908800" cy="38862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Рисунок 2"/>
          <p:cNvSpPr>
            <a:spLocks noGrp="1"/>
          </p:cNvSpPr>
          <p:nvPr>
            <p:ph type="pic" sz="quarter" idx="12"/>
          </p:nvPr>
        </p:nvSpPr>
        <p:spPr>
          <a:xfrm>
            <a:off x="7327900" y="5321301"/>
            <a:ext cx="6908800" cy="38862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Рисунок 2"/>
          <p:cNvSpPr>
            <a:spLocks noGrp="1"/>
          </p:cNvSpPr>
          <p:nvPr>
            <p:ph type="pic" sz="quarter" idx="13"/>
          </p:nvPr>
        </p:nvSpPr>
        <p:spPr>
          <a:xfrm>
            <a:off x="914400" y="5321301"/>
            <a:ext cx="6908800" cy="38862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4"/>
          </p:nvPr>
        </p:nvSpPr>
        <p:spPr>
          <a:xfrm>
            <a:off x="1130132" y="344020"/>
            <a:ext cx="4670165" cy="1343901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5"/>
          </p:nvPr>
        </p:nvSpPr>
        <p:spPr>
          <a:xfrm>
            <a:off x="7328142" y="393519"/>
            <a:ext cx="5680197" cy="1049382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2899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Титульный слайд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134120" y="1749900"/>
            <a:ext cx="12853350" cy="3722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8275" tIns="128275" rIns="128275" bIns="128275" anchor="b" anchorCtr="0"/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00"/>
              <a:buFont typeface="Calibri"/>
              <a:buNone/>
              <a:defRPr sz="928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890201" y="5616005"/>
            <a:ext cx="11341191" cy="2581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8275" tIns="128275" rIns="128275" bIns="128275" anchor="t" anchorCtr="0"/>
          <a:lstStyle>
            <a:lvl1pPr marR="0" lvl="0" algn="ctr" rtl="0">
              <a:lnSpc>
                <a:spcPct val="90000"/>
              </a:lnSpc>
              <a:spcBef>
                <a:spcPts val="1497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69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798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al"/>
              <a:buNone/>
              <a:defRPr sz="309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798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7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798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798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798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798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798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798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1039611" y="9910302"/>
            <a:ext cx="3402357" cy="569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8275" tIns="128275" rIns="128275" bIns="12827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89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5009034" y="9910302"/>
            <a:ext cx="5103536" cy="569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8275" tIns="128275" rIns="128275" bIns="12827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189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49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10679635" y="9910302"/>
            <a:ext cx="3402357" cy="569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8275" tIns="64125" rIns="128275" bIns="641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89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89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89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89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89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89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89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89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89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373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7" r:id="rId3"/>
  </p:sldLayoutIdLst>
  <p:hf hdr="0" ftr="0" dt="0"/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4.jp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8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6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0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4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4" Type="http://schemas.openxmlformats.org/officeDocument/2006/relationships/image" Target="../media/image3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8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png"/><Relationship Id="rId4" Type="http://schemas.openxmlformats.org/officeDocument/2006/relationships/image" Target="../media/image3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6.jp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0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4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8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6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jpg"/><Relationship Id="rId5" Type="http://schemas.openxmlformats.org/officeDocument/2006/relationships/image" Target="../media/image64.jpeg"/><Relationship Id="rId4" Type="http://schemas.openxmlformats.org/officeDocument/2006/relationships/image" Target="../media/image6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0.jp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4.jp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7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8.jp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jpg"/><Relationship Id="rId5" Type="http://schemas.openxmlformats.org/officeDocument/2006/relationships/image" Target="../media/image76.jpg"/><Relationship Id="rId4" Type="http://schemas.openxmlformats.org/officeDocument/2006/relationships/image" Target="../media/image7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2.jp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4" Type="http://schemas.openxmlformats.org/officeDocument/2006/relationships/image" Target="../media/image7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6.jp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eg"/><Relationship Id="rId5" Type="http://schemas.openxmlformats.org/officeDocument/2006/relationships/image" Target="../media/image84.jpeg"/><Relationship Id="rId4" Type="http://schemas.openxmlformats.org/officeDocument/2006/relationships/image" Target="../media/image83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0.jp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jpeg"/><Relationship Id="rId5" Type="http://schemas.openxmlformats.org/officeDocument/2006/relationships/image" Target="../media/image88.jpeg"/><Relationship Id="rId4" Type="http://schemas.openxmlformats.org/officeDocument/2006/relationships/image" Target="../media/image87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7" Type="http://schemas.openxmlformats.org/officeDocument/2006/relationships/image" Target="../media/image94.jp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5" Type="http://schemas.openxmlformats.org/officeDocument/2006/relationships/image" Target="../media/image2.png"/><Relationship Id="rId4" Type="http://schemas.openxmlformats.org/officeDocument/2006/relationships/image" Target="../media/image9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1519" y="3300504"/>
            <a:ext cx="13489305" cy="3878768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19000"/>
              </a:lnSpc>
            </a:pPr>
            <a:r>
              <a:rPr lang="ru-RU" sz="3500" b="1" dirty="0">
                <a:solidFill>
                  <a:srgbClr val="465676"/>
                </a:solidFill>
                <a:latin typeface="Arial Narrow" panose="020B0606020202030204" pitchFamily="34" charset="0"/>
                <a:cs typeface="Segoe UI Light" panose="020B0502040204020203" pitchFamily="34" charset="0"/>
              </a:rPr>
              <a:t>ОТЧЕТ</a:t>
            </a:r>
            <a:r>
              <a:rPr lang="ru-RU" sz="3500" b="1" spc="200" dirty="0">
                <a:solidFill>
                  <a:srgbClr val="465676"/>
                </a:solidFill>
                <a:latin typeface="Arial Narrow" panose="020B0606020202030204" pitchFamily="34" charset="0"/>
                <a:cs typeface="Segoe UI Light" panose="020B0502040204020203" pitchFamily="34" charset="0"/>
              </a:rPr>
              <a:t> </a:t>
            </a:r>
            <a:r>
              <a:rPr lang="ru-RU" sz="3500" b="1" dirty="0">
                <a:solidFill>
                  <a:srgbClr val="465676"/>
                </a:solidFill>
                <a:latin typeface="Arial Narrow" panose="020B0606020202030204" pitchFamily="34" charset="0"/>
                <a:cs typeface="Segoe UI Light" panose="020B0502040204020203" pitchFamily="34" charset="0"/>
              </a:rPr>
              <a:t>О</a:t>
            </a:r>
            <a:r>
              <a:rPr lang="ru-RU" sz="3500" b="1" spc="100" dirty="0">
                <a:solidFill>
                  <a:srgbClr val="465676"/>
                </a:solidFill>
                <a:latin typeface="Arial Narrow" panose="020B0606020202030204" pitchFamily="34" charset="0"/>
                <a:cs typeface="Segoe UI Light" panose="020B0502040204020203" pitchFamily="34" charset="0"/>
              </a:rPr>
              <a:t> </a:t>
            </a:r>
            <a:r>
              <a:rPr lang="ru-RU" sz="3500" b="1" dirty="0">
                <a:solidFill>
                  <a:srgbClr val="465676"/>
                </a:solidFill>
                <a:latin typeface="Arial Narrow" panose="020B0606020202030204" pitchFamily="34" charset="0"/>
                <a:cs typeface="Segoe UI Light" panose="020B0502040204020203" pitchFamily="34" charset="0"/>
              </a:rPr>
              <a:t>ВЫПОЛНЕННЫХ</a:t>
            </a:r>
            <a:r>
              <a:rPr lang="ru-RU" sz="3500" b="1" spc="300" dirty="0">
                <a:solidFill>
                  <a:srgbClr val="465676"/>
                </a:solidFill>
                <a:latin typeface="Arial Narrow" panose="020B0606020202030204" pitchFamily="34" charset="0"/>
                <a:cs typeface="Segoe UI Light" panose="020B0502040204020203" pitchFamily="34" charset="0"/>
              </a:rPr>
              <a:t> </a:t>
            </a:r>
            <a:r>
              <a:rPr lang="ru-RU" sz="3500" b="1" dirty="0">
                <a:solidFill>
                  <a:srgbClr val="465676"/>
                </a:solidFill>
                <a:latin typeface="Arial Narrow" panose="020B0606020202030204" pitchFamily="34" charset="0"/>
                <a:cs typeface="Segoe UI Light" panose="020B0502040204020203" pitchFamily="34" charset="0"/>
              </a:rPr>
              <a:t>РАБОТАХ</a:t>
            </a:r>
            <a:r>
              <a:rPr lang="ru-RU" sz="3500" b="1" spc="300" dirty="0">
                <a:solidFill>
                  <a:srgbClr val="465676"/>
                </a:solidFill>
                <a:latin typeface="Arial Narrow" panose="020B0606020202030204" pitchFamily="34" charset="0"/>
                <a:cs typeface="Segoe UI Light" panose="020B0502040204020203" pitchFamily="34" charset="0"/>
              </a:rPr>
              <a:t> </a:t>
            </a:r>
            <a:r>
              <a:rPr lang="ru-RU" sz="3500" b="1" dirty="0">
                <a:solidFill>
                  <a:srgbClr val="465676"/>
                </a:solidFill>
                <a:latin typeface="Arial Narrow" panose="020B0606020202030204" pitchFamily="34" charset="0"/>
                <a:cs typeface="Segoe UI Light" panose="020B0502040204020203" pitchFamily="34" charset="0"/>
              </a:rPr>
              <a:t>ПО</a:t>
            </a:r>
            <a:r>
              <a:rPr lang="ru-RU" sz="3500" b="1" spc="200" dirty="0">
                <a:solidFill>
                  <a:srgbClr val="465676"/>
                </a:solidFill>
                <a:latin typeface="Arial Narrow" panose="020B0606020202030204" pitchFamily="34" charset="0"/>
                <a:cs typeface="Segoe UI Light" panose="020B0502040204020203" pitchFamily="34" charset="0"/>
              </a:rPr>
              <a:t> </a:t>
            </a:r>
            <a:r>
              <a:rPr lang="ru-RU" sz="3500" b="1" dirty="0">
                <a:solidFill>
                  <a:srgbClr val="465676"/>
                </a:solidFill>
                <a:latin typeface="Arial Narrow" panose="020B0606020202030204" pitchFamily="34" charset="0"/>
                <a:cs typeface="Segoe UI Light" panose="020B0502040204020203" pitchFamily="34" charset="0"/>
              </a:rPr>
              <a:t>БЛАГОУСТРОЙСТВУ</a:t>
            </a:r>
            <a:r>
              <a:rPr lang="ru-RU" sz="3500" b="1" spc="200" dirty="0">
                <a:solidFill>
                  <a:srgbClr val="465676"/>
                </a:solidFill>
                <a:latin typeface="Arial Narrow" panose="020B0606020202030204" pitchFamily="34" charset="0"/>
                <a:cs typeface="Segoe UI Light" panose="020B0502040204020203" pitchFamily="34" charset="0"/>
              </a:rPr>
              <a:t> </a:t>
            </a:r>
            <a:r>
              <a:rPr lang="ru-RU" sz="3500" b="1" dirty="0">
                <a:solidFill>
                  <a:srgbClr val="465676"/>
                </a:solidFill>
                <a:latin typeface="Arial Narrow" panose="020B0606020202030204" pitchFamily="34" charset="0"/>
                <a:cs typeface="Segoe UI Light" panose="020B0502040204020203" pitchFamily="34" charset="0"/>
              </a:rPr>
              <a:t>ДВОРОВЫХ</a:t>
            </a:r>
            <a:r>
              <a:rPr lang="ru-RU" sz="3500" b="1" spc="300" dirty="0">
                <a:solidFill>
                  <a:srgbClr val="465676"/>
                </a:solidFill>
                <a:latin typeface="Arial Narrow" panose="020B0606020202030204" pitchFamily="34" charset="0"/>
                <a:cs typeface="Segoe UI Light" panose="020B0502040204020203" pitchFamily="34" charset="0"/>
              </a:rPr>
              <a:t> </a:t>
            </a:r>
            <a:r>
              <a:rPr lang="ru-RU" sz="3500" b="1" dirty="0">
                <a:solidFill>
                  <a:srgbClr val="465676"/>
                </a:solidFill>
                <a:latin typeface="Arial Narrow" panose="020B0606020202030204" pitchFamily="34" charset="0"/>
                <a:cs typeface="Segoe UI Light" panose="020B0502040204020203" pitchFamily="34" charset="0"/>
              </a:rPr>
              <a:t>ТЕРРИТОРИЙ</a:t>
            </a:r>
            <a:r>
              <a:rPr lang="ru-RU" sz="3500" b="1" spc="300" dirty="0">
                <a:solidFill>
                  <a:srgbClr val="465676"/>
                </a:solidFill>
                <a:latin typeface="Arial Narrow" panose="020B0606020202030204" pitchFamily="34" charset="0"/>
                <a:cs typeface="Segoe UI Light" panose="020B0502040204020203" pitchFamily="34" charset="0"/>
              </a:rPr>
              <a:t> </a:t>
            </a:r>
            <a:r>
              <a:rPr lang="ru-RU" sz="3500" b="1" dirty="0">
                <a:solidFill>
                  <a:srgbClr val="465676"/>
                </a:solidFill>
                <a:latin typeface="Arial Narrow" panose="020B0606020202030204" pitchFamily="34" charset="0"/>
                <a:cs typeface="Segoe UI Light" panose="020B0502040204020203" pitchFamily="34" charset="0"/>
              </a:rPr>
              <a:t>В</a:t>
            </a:r>
            <a:r>
              <a:rPr lang="ru-RU" sz="3500" b="1" spc="100" dirty="0">
                <a:solidFill>
                  <a:srgbClr val="465676"/>
                </a:solidFill>
                <a:latin typeface="Arial Narrow" panose="020B0606020202030204" pitchFamily="34" charset="0"/>
                <a:cs typeface="Segoe UI Light" panose="020B0502040204020203" pitchFamily="34" charset="0"/>
              </a:rPr>
              <a:t> </a:t>
            </a:r>
            <a:r>
              <a:rPr lang="ru-RU" sz="3500" b="1" dirty="0">
                <a:solidFill>
                  <a:srgbClr val="465676"/>
                </a:solidFill>
                <a:latin typeface="Arial Narrow" panose="020B0606020202030204" pitchFamily="34" charset="0"/>
                <a:cs typeface="Segoe UI Light" panose="020B0502040204020203" pitchFamily="34" charset="0"/>
              </a:rPr>
              <a:t>2026</a:t>
            </a:r>
            <a:r>
              <a:rPr lang="ru-RU" sz="3500" b="1" spc="100" dirty="0">
                <a:solidFill>
                  <a:srgbClr val="465676"/>
                </a:solidFill>
                <a:latin typeface="Arial Narrow" panose="020B0606020202030204" pitchFamily="34" charset="0"/>
                <a:cs typeface="Segoe UI Light" panose="020B0502040204020203" pitchFamily="34" charset="0"/>
              </a:rPr>
              <a:t> </a:t>
            </a:r>
            <a:r>
              <a:rPr lang="ru-RU" sz="3500" b="1" dirty="0">
                <a:solidFill>
                  <a:srgbClr val="465676"/>
                </a:solidFill>
                <a:latin typeface="Arial Narrow" panose="020B0606020202030204" pitchFamily="34" charset="0"/>
                <a:cs typeface="Segoe UI Light" panose="020B0502040204020203" pitchFamily="34" charset="0"/>
              </a:rPr>
              <a:t>ГОДУ</a:t>
            </a:r>
            <a:r>
              <a:rPr lang="ru-RU" sz="3500" b="1" spc="100" dirty="0">
                <a:solidFill>
                  <a:srgbClr val="465676"/>
                </a:solidFill>
                <a:latin typeface="Arial Narrow" panose="020B0606020202030204" pitchFamily="34" charset="0"/>
                <a:cs typeface="Segoe UI Light" panose="020B0502040204020203" pitchFamily="34" charset="0"/>
              </a:rPr>
              <a:t> </a:t>
            </a:r>
            <a:r>
              <a:rPr lang="ru-RU" sz="3500" b="1" dirty="0">
                <a:solidFill>
                  <a:srgbClr val="465676"/>
                </a:solidFill>
                <a:latin typeface="Arial Narrow" panose="020B0606020202030204" pitchFamily="34" charset="0"/>
                <a:cs typeface="Segoe UI Light" panose="020B0502040204020203" pitchFamily="34" charset="0"/>
              </a:rPr>
              <a:t>ЗА</a:t>
            </a:r>
            <a:r>
              <a:rPr lang="ru-RU" sz="3500" b="1" spc="100" dirty="0">
                <a:solidFill>
                  <a:srgbClr val="465676"/>
                </a:solidFill>
                <a:latin typeface="Arial Narrow" panose="020B0606020202030204" pitchFamily="34" charset="0"/>
                <a:cs typeface="Segoe UI Light" panose="020B0502040204020203" pitchFamily="34" charset="0"/>
              </a:rPr>
              <a:t> </a:t>
            </a:r>
            <a:r>
              <a:rPr lang="ru-RU" sz="3500" b="1" dirty="0">
                <a:solidFill>
                  <a:srgbClr val="465676"/>
                </a:solidFill>
                <a:latin typeface="Arial Narrow" panose="020B0606020202030204" pitchFamily="34" charset="0"/>
                <a:cs typeface="Segoe UI Light" panose="020B0502040204020203" pitchFamily="34" charset="0"/>
              </a:rPr>
              <a:t>СЧЕТ</a:t>
            </a:r>
            <a:r>
              <a:rPr lang="ru-RU" sz="3500" b="1" spc="200" dirty="0">
                <a:solidFill>
                  <a:srgbClr val="465676"/>
                </a:solidFill>
                <a:latin typeface="Arial Narrow" panose="020B0606020202030204" pitchFamily="34" charset="0"/>
                <a:cs typeface="Segoe UI Light" panose="020B0502040204020203" pitchFamily="34" charset="0"/>
              </a:rPr>
              <a:t> </a:t>
            </a:r>
            <a:r>
              <a:rPr lang="ru-RU" sz="3500" b="1" dirty="0">
                <a:solidFill>
                  <a:srgbClr val="465676"/>
                </a:solidFill>
                <a:latin typeface="Arial Narrow" panose="020B0606020202030204" pitchFamily="34" charset="0"/>
                <a:cs typeface="Segoe UI Light" panose="020B0502040204020203" pitchFamily="34" charset="0"/>
              </a:rPr>
              <a:t>СРЕДСТВ,</a:t>
            </a:r>
            <a:r>
              <a:rPr lang="ru-RU" sz="3500" b="1" spc="200" dirty="0">
                <a:solidFill>
                  <a:srgbClr val="465676"/>
                </a:solidFill>
                <a:latin typeface="Arial Narrow" panose="020B0606020202030204" pitchFamily="34" charset="0"/>
                <a:cs typeface="Segoe UI Light" panose="020B0502040204020203" pitchFamily="34" charset="0"/>
              </a:rPr>
              <a:t> </a:t>
            </a:r>
            <a:r>
              <a:rPr lang="ru-RU" sz="3500" b="1" dirty="0">
                <a:solidFill>
                  <a:srgbClr val="465676"/>
                </a:solidFill>
                <a:latin typeface="Arial Narrow" panose="020B0606020202030204" pitchFamily="34" charset="0"/>
                <a:cs typeface="Segoe UI Light" panose="020B0502040204020203" pitchFamily="34" charset="0"/>
              </a:rPr>
              <a:t>ПОЛУЧЕННЫХ</a:t>
            </a:r>
            <a:r>
              <a:rPr lang="ru-RU" sz="3500" b="1" spc="300" dirty="0">
                <a:solidFill>
                  <a:srgbClr val="465676"/>
                </a:solidFill>
                <a:latin typeface="Arial Narrow" panose="020B0606020202030204" pitchFamily="34" charset="0"/>
                <a:cs typeface="Segoe UI Light" panose="020B0502040204020203" pitchFamily="34" charset="0"/>
              </a:rPr>
              <a:t> </a:t>
            </a:r>
            <a:r>
              <a:rPr lang="ru-RU" sz="3500" b="1" dirty="0">
                <a:solidFill>
                  <a:srgbClr val="465676"/>
                </a:solidFill>
                <a:latin typeface="Arial Narrow" panose="020B0606020202030204" pitchFamily="34" charset="0"/>
                <a:cs typeface="Segoe UI Light" panose="020B0502040204020203" pitchFamily="34" charset="0"/>
              </a:rPr>
              <a:t>ОТ</a:t>
            </a:r>
            <a:r>
              <a:rPr lang="ru-RU" sz="3500" b="1" spc="200" dirty="0">
                <a:solidFill>
                  <a:srgbClr val="465676"/>
                </a:solidFill>
                <a:latin typeface="Arial Narrow" panose="020B0606020202030204" pitchFamily="34" charset="0"/>
                <a:cs typeface="Segoe UI Light" panose="020B0502040204020203" pitchFamily="34" charset="0"/>
              </a:rPr>
              <a:t> </a:t>
            </a:r>
            <a:r>
              <a:rPr lang="ru-RU" sz="3500" b="1" dirty="0">
                <a:solidFill>
                  <a:srgbClr val="465676"/>
                </a:solidFill>
                <a:latin typeface="Arial Narrow" panose="020B0606020202030204" pitchFamily="34" charset="0"/>
                <a:cs typeface="Segoe UI Light" panose="020B0502040204020203" pitchFamily="34" charset="0"/>
              </a:rPr>
              <a:t>ОПЛАТЫ</a:t>
            </a:r>
            <a:r>
              <a:rPr lang="ru-RU" sz="3500" b="1" spc="100" dirty="0">
                <a:solidFill>
                  <a:srgbClr val="465676"/>
                </a:solidFill>
                <a:latin typeface="Arial Narrow" panose="020B0606020202030204" pitchFamily="34" charset="0"/>
                <a:cs typeface="Segoe UI Light" panose="020B0502040204020203" pitchFamily="34" charset="0"/>
              </a:rPr>
              <a:t> </a:t>
            </a:r>
            <a:r>
              <a:rPr lang="ru-RU" sz="3500" b="1" dirty="0">
                <a:solidFill>
                  <a:srgbClr val="465676"/>
                </a:solidFill>
                <a:latin typeface="Arial Narrow" panose="020B0606020202030204" pitchFamily="34" charset="0"/>
                <a:cs typeface="Segoe UI Light" panose="020B0502040204020203" pitchFamily="34" charset="0"/>
              </a:rPr>
              <a:t>ПЛАТНЫХ</a:t>
            </a:r>
            <a:r>
              <a:rPr lang="ru-RU" sz="3500" b="1" spc="300" dirty="0">
                <a:solidFill>
                  <a:srgbClr val="465676"/>
                </a:solidFill>
                <a:latin typeface="Arial Narrow" panose="020B0606020202030204" pitchFamily="34" charset="0"/>
                <a:cs typeface="Segoe UI Light" panose="020B0502040204020203" pitchFamily="34" charset="0"/>
              </a:rPr>
              <a:t> </a:t>
            </a:r>
            <a:r>
              <a:rPr lang="ru-RU" sz="3500" b="1" dirty="0">
                <a:solidFill>
                  <a:srgbClr val="465676"/>
                </a:solidFill>
                <a:latin typeface="Arial Narrow" panose="020B0606020202030204" pitchFamily="34" charset="0"/>
                <a:cs typeface="Segoe UI Light" panose="020B0502040204020203" pitchFamily="34" charset="0"/>
              </a:rPr>
              <a:t>ГОРОДСКИХ</a:t>
            </a:r>
            <a:r>
              <a:rPr lang="ru-RU" sz="3500" b="1" spc="100" dirty="0">
                <a:solidFill>
                  <a:srgbClr val="465676"/>
                </a:solidFill>
                <a:latin typeface="Arial Narrow" panose="020B0606020202030204" pitchFamily="34" charset="0"/>
                <a:cs typeface="Segoe UI Light" panose="020B0502040204020203" pitchFamily="34" charset="0"/>
              </a:rPr>
              <a:t> </a:t>
            </a:r>
            <a:r>
              <a:rPr lang="ru-RU" sz="3500" b="1" dirty="0">
                <a:solidFill>
                  <a:srgbClr val="465676"/>
                </a:solidFill>
                <a:latin typeface="Arial Narrow" panose="020B0606020202030204" pitchFamily="34" charset="0"/>
                <a:cs typeface="Segoe UI Light" panose="020B0502040204020203" pitchFamily="34" charset="0"/>
              </a:rPr>
              <a:t>ПАРКОВОК.</a:t>
            </a:r>
            <a:r>
              <a:rPr lang="ru-RU" sz="3500" b="1" spc="100" dirty="0">
                <a:solidFill>
                  <a:srgbClr val="465676"/>
                </a:solidFill>
                <a:latin typeface="Arial Narrow" panose="020B0606020202030204" pitchFamily="34" charset="0"/>
                <a:cs typeface="Segoe UI Light" panose="020B0502040204020203" pitchFamily="34" charset="0"/>
              </a:rPr>
              <a:t> </a:t>
            </a:r>
          </a:p>
        </p:txBody>
      </p:sp>
      <p:sp>
        <p:nvSpPr>
          <p:cNvPr id="4" name="Google Shape;21;p1"/>
          <p:cNvSpPr/>
          <p:nvPr/>
        </p:nvSpPr>
        <p:spPr>
          <a:xfrm>
            <a:off x="7303868" y="10347480"/>
            <a:ext cx="573203" cy="1846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" sz="1800" b="0" i="0" u="none" strike="noStrike" cap="none" dirty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18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14" descr="ÐÐ°ÑÑÐ¸Ð½ÐºÐ¸ Ð¿Ð¾ Ð·Ð°Ð¿ÑÐ¾ÑÑ Ð³ÐµÑÐ± ÐÐÐ Ð¼Ð¾ÑÐºÐ²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98800" y="649600"/>
            <a:ext cx="1612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Герб</a:t>
            </a:r>
            <a:r>
              <a:rPr lang="ru-RU" sz="2000" b="1" spc="3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F00E73B-5192-4F45-66A5-03D0CD95FF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99" y="613430"/>
            <a:ext cx="1491257" cy="151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65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;p1"/>
          <p:cNvSpPr/>
          <p:nvPr/>
        </p:nvSpPr>
        <p:spPr>
          <a:xfrm>
            <a:off x="7313868" y="10357480"/>
            <a:ext cx="573203" cy="1846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" sz="1800" b="0" i="0" u="none" strike="noStrike" cap="none" dirty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18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14" descr="ÐÐ°ÑÑÐ¸Ð½ÐºÐ¸ Ð¿Ð¾ Ð·Ð°Ð¿ÑÐ¾ÑÑ Ð³ÐµÑÐ± ÐÐÐ Ð¼Ð¾ÑÐºÐ²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8425715"/>
              </p:ext>
            </p:extLst>
          </p:nvPr>
        </p:nvGraphicFramePr>
        <p:xfrm>
          <a:off x="795650" y="2509838"/>
          <a:ext cx="13609638" cy="73339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2350">
                  <a:extLst>
                    <a:ext uri="{9D8B030D-6E8A-4147-A177-3AD203B41FA5}">
                      <a16:colId xmlns:a16="http://schemas.microsoft.com/office/drawing/2014/main" xmlns="" val="3897811966"/>
                    </a:ext>
                  </a:extLst>
                </a:gridCol>
                <a:gridCol w="5689600">
                  <a:extLst>
                    <a:ext uri="{9D8B030D-6E8A-4147-A177-3AD203B41FA5}">
                      <a16:colId xmlns:a16="http://schemas.microsoft.com/office/drawing/2014/main" xmlns="" val="958763021"/>
                    </a:ext>
                  </a:extLst>
                </a:gridCol>
                <a:gridCol w="5627688">
                  <a:extLst>
                    <a:ext uri="{9D8B030D-6E8A-4147-A177-3AD203B41FA5}">
                      <a16:colId xmlns:a16="http://schemas.microsoft.com/office/drawing/2014/main" xmlns="" val="4206075779"/>
                    </a:ext>
                  </a:extLst>
                </a:gridCol>
              </a:tblGrid>
              <a:tr h="1934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№</a:t>
                      </a:r>
                      <a:r>
                        <a:rPr lang="ru-RU" sz="1200" b="1" i="0" u="none" strike="noStrike" spc="100" dirty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1" i="0" u="none" strike="noStrike" dirty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СЛАЙДА</a:t>
                      </a:r>
                    </a:p>
                  </a:txBody>
                  <a:tcPr marL="3775" marR="3775" marT="3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</a:rPr>
                        <a:t>АДРЕС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775" marR="3775" marT="3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НАЗНАЧЕНИЕ</a:t>
                      </a:r>
                      <a:r>
                        <a:rPr lang="ru-RU" sz="1200" b="1" i="0" u="none" strike="noStrike" spc="300" baseline="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2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ОБЪЕКТОВ</a:t>
                      </a:r>
                      <a:r>
                        <a:rPr lang="ru-RU" sz="1200" b="1" i="0" u="none" strike="noStrike" spc="100" baseline="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2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БЛАГОУСТРОЙСТВА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775" marR="3775" marT="3775" marB="0" anchor="ctr"/>
                </a:tc>
                <a:extLst>
                  <a:ext uri="{0D108BD9-81ED-4DB2-BD59-A6C34878D82A}">
                    <a16:rowId xmlns:a16="http://schemas.microsoft.com/office/drawing/2014/main" xmlns="" val="1302788974"/>
                  </a:ext>
                </a:extLst>
              </a:tr>
              <a:tr h="2227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3775" marR="3775" marT="3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Аллея Любви</a:t>
                      </a:r>
                    </a:p>
                  </a:txBody>
                  <a:tcPr marL="6165" marR="6165" marT="61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дорожно-</a:t>
                      </a:r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тропиночная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сеть</a:t>
                      </a:r>
                    </a:p>
                  </a:txBody>
                  <a:tcPr marL="3775" marR="3775" marT="3775" marB="0" anchor="ctr"/>
                </a:tc>
                <a:extLst>
                  <a:ext uri="{0D108BD9-81ED-4DB2-BD59-A6C34878D82A}">
                    <a16:rowId xmlns:a16="http://schemas.microsoft.com/office/drawing/2014/main" xmlns="" val="987150902"/>
                  </a:ext>
                </a:extLst>
              </a:tr>
              <a:tr h="2227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3775" marR="3775" marT="3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ул. 50 лет Октября, д. 6 к.1</a:t>
                      </a:r>
                    </a:p>
                  </a:txBody>
                  <a:tcPr marL="6165" marR="6165" marT="61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площадка отдыха</a:t>
                      </a:r>
                    </a:p>
                  </a:txBody>
                  <a:tcPr marL="3775" marR="3775" marT="3775" marB="0" anchor="ctr"/>
                </a:tc>
                <a:extLst>
                  <a:ext uri="{0D108BD9-81ED-4DB2-BD59-A6C34878D82A}">
                    <a16:rowId xmlns:a16="http://schemas.microsoft.com/office/drawing/2014/main" xmlns="" val="2004289435"/>
                  </a:ext>
                </a:extLst>
              </a:tr>
              <a:tr h="2227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3775" marR="3775" marT="3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ул. 50 лет Октября, д. 11</a:t>
                      </a:r>
                    </a:p>
                  </a:txBody>
                  <a:tcPr marL="6165" marR="6165" marT="61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детская площадка,  площадка отдыха, ремонт АБП</a:t>
                      </a:r>
                    </a:p>
                  </a:txBody>
                  <a:tcPr marL="3775" marR="3775" marT="3775" marB="0" anchor="ctr"/>
                </a:tc>
                <a:extLst>
                  <a:ext uri="{0D108BD9-81ED-4DB2-BD59-A6C34878D82A}">
                    <a16:rowId xmlns:a16="http://schemas.microsoft.com/office/drawing/2014/main" xmlns="" val="2620676421"/>
                  </a:ext>
                </a:extLst>
              </a:tr>
              <a:tr h="2227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3775" marR="3775" marT="3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ул. 50 лет Октября, д. 15</a:t>
                      </a:r>
                    </a:p>
                  </a:txBody>
                  <a:tcPr marL="6165" marR="6165" marT="61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Ремонт АБП</a:t>
                      </a:r>
                    </a:p>
                  </a:txBody>
                  <a:tcPr marL="3775" marR="3775" marT="3775" marB="0" anchor="ctr"/>
                </a:tc>
                <a:extLst>
                  <a:ext uri="{0D108BD9-81ED-4DB2-BD59-A6C34878D82A}">
                    <a16:rowId xmlns:a16="http://schemas.microsoft.com/office/drawing/2014/main" xmlns="" val="2779431379"/>
                  </a:ext>
                </a:extLst>
              </a:tr>
              <a:tr h="2227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3775" marR="3775" marT="3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ул. 50 лет Октября, д. 17</a:t>
                      </a:r>
                    </a:p>
                  </a:txBody>
                  <a:tcPr marL="6165" marR="6165" marT="61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детская площадка, ремонт АБП</a:t>
                      </a:r>
                    </a:p>
                  </a:txBody>
                  <a:tcPr marL="3775" marR="3775" marT="3775" marB="0" anchor="ctr"/>
                </a:tc>
                <a:extLst>
                  <a:ext uri="{0D108BD9-81ED-4DB2-BD59-A6C34878D82A}">
                    <a16:rowId xmlns:a16="http://schemas.microsoft.com/office/drawing/2014/main" xmlns="" val="2684025189"/>
                  </a:ext>
                </a:extLst>
              </a:tr>
              <a:tr h="437934"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3775" marR="3775" marT="3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ул. 50 лет Октября, д. 19</a:t>
                      </a:r>
                    </a:p>
                  </a:txBody>
                  <a:tcPr marL="6165" marR="6165" marT="61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детская площадка 1, детская площадка 2, спортивная площадка, ремонт АБП</a:t>
                      </a:r>
                    </a:p>
                  </a:txBody>
                  <a:tcPr marL="3775" marR="3775" marT="3775" marB="0" anchor="ctr"/>
                </a:tc>
                <a:extLst>
                  <a:ext uri="{0D108BD9-81ED-4DB2-BD59-A6C34878D82A}">
                    <a16:rowId xmlns:a16="http://schemas.microsoft.com/office/drawing/2014/main" xmlns="" val="2472277392"/>
                  </a:ext>
                </a:extLst>
              </a:tr>
              <a:tr h="437934"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3775" marR="3775" marT="3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ул. 50 лет Октября, д. 19 к.1</a:t>
                      </a:r>
                    </a:p>
                  </a:txBody>
                  <a:tcPr marL="6165" marR="6165" marT="61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детская</a:t>
                      </a:r>
                      <a:r>
                        <a:rPr lang="ru-RU" sz="1200" b="1" i="0" u="none" strike="noStrike" spc="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площадка 1, детская площадка 2, детская площадка 3, детская площадка 4, спортивная</a:t>
                      </a:r>
                      <a:r>
                        <a:rPr lang="ru-RU" sz="1200" b="1" i="0" u="none" strike="noStrike" spc="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площадка, ремонт АБП</a:t>
                      </a:r>
                    </a:p>
                  </a:txBody>
                  <a:tcPr marL="3775" marR="3775" marT="3775" marB="0" anchor="ctr"/>
                </a:tc>
                <a:extLst>
                  <a:ext uri="{0D108BD9-81ED-4DB2-BD59-A6C34878D82A}">
                    <a16:rowId xmlns:a16="http://schemas.microsoft.com/office/drawing/2014/main" xmlns="" val="89400569"/>
                  </a:ext>
                </a:extLst>
              </a:tr>
              <a:tr h="222779"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3775" marR="3775" marT="3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ул. 50 лет Октября, д. 19 к.2</a:t>
                      </a:r>
                    </a:p>
                  </a:txBody>
                  <a:tcPr marL="6165" marR="6165" marT="61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Ремонт АБП</a:t>
                      </a:r>
                    </a:p>
                  </a:txBody>
                  <a:tcPr marL="3775" marR="3775" marT="3775" marB="0" anchor="ctr"/>
                </a:tc>
                <a:extLst>
                  <a:ext uri="{0D108BD9-81ED-4DB2-BD59-A6C34878D82A}">
                    <a16:rowId xmlns:a16="http://schemas.microsoft.com/office/drawing/2014/main" xmlns="" val="2969680964"/>
                  </a:ext>
                </a:extLst>
              </a:tr>
              <a:tr h="222779"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3775" marR="3775" marT="3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ул. 50 лет Октября, д. 21</a:t>
                      </a:r>
                    </a:p>
                  </a:txBody>
                  <a:tcPr marL="6165" marR="6165" marT="616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Ремонт АБП</a:t>
                      </a:r>
                    </a:p>
                  </a:txBody>
                  <a:tcPr marL="3775" marR="3775" marT="3775" marB="0" anchor="ctr"/>
                </a:tc>
                <a:extLst>
                  <a:ext uri="{0D108BD9-81ED-4DB2-BD59-A6C34878D82A}">
                    <a16:rowId xmlns:a16="http://schemas.microsoft.com/office/drawing/2014/main" xmlns="" val="147226542"/>
                  </a:ext>
                </a:extLst>
              </a:tr>
              <a:tr h="463867"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3775" marR="3775" marT="3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ул. 50 лет Октября, д. 23</a:t>
                      </a:r>
                    </a:p>
                  </a:txBody>
                  <a:tcPr marL="6165" marR="6165" marT="616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детская</a:t>
                      </a:r>
                      <a:r>
                        <a:rPr lang="ru-RU" sz="1200" b="1" i="0" u="none" strike="noStrike" spc="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площадка 1, детская площадка 2, спортивная</a:t>
                      </a:r>
                      <a:r>
                        <a:rPr lang="ru-RU" sz="1200" b="1" i="0" u="none" strike="noStrike" spc="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площадка, площадка отдыха, ремонт АБП</a:t>
                      </a:r>
                    </a:p>
                  </a:txBody>
                  <a:tcPr marL="3775" marR="3775" marT="3775" marB="0" anchor="ctr"/>
                </a:tc>
                <a:extLst>
                  <a:ext uri="{0D108BD9-81ED-4DB2-BD59-A6C34878D82A}">
                    <a16:rowId xmlns:a16="http://schemas.microsoft.com/office/drawing/2014/main" xmlns="" val="225797607"/>
                  </a:ext>
                </a:extLst>
              </a:tr>
              <a:tr h="222779"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3775" marR="3775" marT="3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ул. 50 лет Октября, д. 23 к.1</a:t>
                      </a:r>
                    </a:p>
                  </a:txBody>
                  <a:tcPr marL="6165" marR="6165" marT="616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детская</a:t>
                      </a:r>
                      <a:r>
                        <a:rPr lang="ru-RU" sz="1200" b="1" i="0" u="none" strike="noStrike" spc="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площадка 1, детская площадка 2, ремонт АБП</a:t>
                      </a:r>
                    </a:p>
                  </a:txBody>
                  <a:tcPr marL="3775" marR="3775" marT="3775" marB="0" anchor="ctr"/>
                </a:tc>
                <a:extLst>
                  <a:ext uri="{0D108BD9-81ED-4DB2-BD59-A6C34878D82A}">
                    <a16:rowId xmlns:a16="http://schemas.microsoft.com/office/drawing/2014/main" xmlns="" val="3286408988"/>
                  </a:ext>
                </a:extLst>
              </a:tr>
              <a:tr h="2227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3775" marR="3775" marT="3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ул. 50 лет Октября, д. 23 к.2</a:t>
                      </a:r>
                    </a:p>
                  </a:txBody>
                  <a:tcPr marL="6165" marR="6165" marT="616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ремонт АБП</a:t>
                      </a:r>
                    </a:p>
                  </a:txBody>
                  <a:tcPr marL="3775" marR="3775" marT="3775" marB="0" anchor="ctr"/>
                </a:tc>
                <a:extLst>
                  <a:ext uri="{0D108BD9-81ED-4DB2-BD59-A6C34878D82A}">
                    <a16:rowId xmlns:a16="http://schemas.microsoft.com/office/drawing/2014/main" xmlns="" val="2792336034"/>
                  </a:ext>
                </a:extLst>
              </a:tr>
              <a:tr h="4379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3775" marR="3775" marT="3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ул. 50 лет Октября, д. 25</a:t>
                      </a:r>
                    </a:p>
                  </a:txBody>
                  <a:tcPr marL="6165" marR="6165" marT="616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детская</a:t>
                      </a:r>
                      <a:r>
                        <a:rPr lang="ru-RU" sz="1200" b="1" i="0" u="none" strike="noStrike" spc="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площадка 1, детская площадка 2, спортивная</a:t>
                      </a:r>
                      <a:r>
                        <a:rPr lang="ru-RU" sz="1200" b="1" i="0" u="none" strike="noStrike" spc="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площадка, ремонт АБП</a:t>
                      </a:r>
                    </a:p>
                  </a:txBody>
                  <a:tcPr marL="3775" marR="3775" marT="3775" marB="0" anchor="ctr"/>
                </a:tc>
                <a:extLst>
                  <a:ext uri="{0D108BD9-81ED-4DB2-BD59-A6C34878D82A}">
                    <a16:rowId xmlns:a16="http://schemas.microsoft.com/office/drawing/2014/main" xmlns="" val="790190959"/>
                  </a:ext>
                </a:extLst>
              </a:tr>
              <a:tr h="2227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3775" marR="3775" marT="3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ул. 50 лет Октября, д. 27</a:t>
                      </a:r>
                    </a:p>
                  </a:txBody>
                  <a:tcPr marL="6165" marR="6165" marT="616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детская</a:t>
                      </a:r>
                      <a:r>
                        <a:rPr lang="ru-RU" sz="1200" b="1" i="0" u="none" strike="noStrike" spc="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площадка, площадка отдыха, ремонт АБП</a:t>
                      </a:r>
                    </a:p>
                  </a:txBody>
                  <a:tcPr marL="3775" marR="3775" marT="3775" marB="0" anchor="ctr"/>
                </a:tc>
                <a:extLst>
                  <a:ext uri="{0D108BD9-81ED-4DB2-BD59-A6C34878D82A}">
                    <a16:rowId xmlns:a16="http://schemas.microsoft.com/office/drawing/2014/main" xmlns="" val="1677010645"/>
                  </a:ext>
                </a:extLst>
              </a:tr>
              <a:tr h="2227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3775" marR="3775" marT="3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ул. 50 лет Октября, д. 27 к.1</a:t>
                      </a:r>
                    </a:p>
                  </a:txBody>
                  <a:tcPr marL="6165" marR="6165" marT="616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детская площадка, ремонт АБП</a:t>
                      </a:r>
                    </a:p>
                  </a:txBody>
                  <a:tcPr marL="3775" marR="3775" marT="3775" marB="0" anchor="ctr"/>
                </a:tc>
                <a:extLst>
                  <a:ext uri="{0D108BD9-81ED-4DB2-BD59-A6C34878D82A}">
                    <a16:rowId xmlns:a16="http://schemas.microsoft.com/office/drawing/2014/main" xmlns="" val="1781528959"/>
                  </a:ext>
                </a:extLst>
              </a:tr>
              <a:tr h="2675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3775" marR="3775" marT="3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ул. 50 лет Октября, д. 27 к.2</a:t>
                      </a:r>
                    </a:p>
                  </a:txBody>
                  <a:tcPr marL="6165" marR="6165" marT="616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детская площадка, спортивная площадка, ремонт АБП</a:t>
                      </a:r>
                    </a:p>
                  </a:txBody>
                  <a:tcPr marL="3775" marR="3775" marT="3775" marB="0" anchor="ctr"/>
                </a:tc>
                <a:extLst>
                  <a:ext uri="{0D108BD9-81ED-4DB2-BD59-A6C34878D82A}">
                    <a16:rowId xmlns:a16="http://schemas.microsoft.com/office/drawing/2014/main" xmlns="" val="3608998878"/>
                  </a:ext>
                </a:extLst>
              </a:tr>
              <a:tr h="2227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 marL="3775" marR="3775" marT="377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ул. Главмосстроя, д. 4 к.1</a:t>
                      </a:r>
                    </a:p>
                  </a:txBody>
                  <a:tcPr marL="6165" marR="6165" marT="616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Замена МАФ</a:t>
                      </a:r>
                    </a:p>
                  </a:txBody>
                  <a:tcPr marL="3775" marR="3775" marT="3775" marB="0" anchor="ctr"/>
                </a:tc>
                <a:extLst>
                  <a:ext uri="{0D108BD9-81ED-4DB2-BD59-A6C34878D82A}">
                    <a16:rowId xmlns:a16="http://schemas.microsoft.com/office/drawing/2014/main" xmlns="" val="19245413"/>
                  </a:ext>
                </a:extLst>
              </a:tr>
              <a:tr h="222779"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3775" marR="3775" marT="3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ул. Главмосстроя, д. 4 к.2</a:t>
                      </a:r>
                    </a:p>
                  </a:txBody>
                  <a:tcPr marL="6165" marR="6165" marT="616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Замена МАФ</a:t>
                      </a:r>
                    </a:p>
                  </a:txBody>
                  <a:tcPr marL="3775" marR="3775" marT="3775" marB="0" anchor="ctr"/>
                </a:tc>
                <a:extLst>
                  <a:ext uri="{0D108BD9-81ED-4DB2-BD59-A6C34878D82A}">
                    <a16:rowId xmlns:a16="http://schemas.microsoft.com/office/drawing/2014/main" xmlns="" val="2392602867"/>
                  </a:ext>
                </a:extLst>
              </a:tr>
              <a:tr h="445256"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3775" marR="3775" marT="3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ул. Главмосстроя, д. 6</a:t>
                      </a:r>
                    </a:p>
                  </a:txBody>
                  <a:tcPr marL="6165" marR="6165" marT="616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детская</a:t>
                      </a:r>
                      <a:r>
                        <a:rPr lang="ru-RU" sz="1200" b="1" i="0" u="none" strike="noStrike" spc="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площадка 1, детская площадка 2, спортивная площадка 1, спортивная площадка 2, площадка отдыха, ремонт АБП</a:t>
                      </a:r>
                    </a:p>
                  </a:txBody>
                  <a:tcPr marL="3775" marR="3775" marT="3775" marB="0" anchor="ctr"/>
                </a:tc>
                <a:extLst>
                  <a:ext uri="{0D108BD9-81ED-4DB2-BD59-A6C34878D82A}">
                    <a16:rowId xmlns:a16="http://schemas.microsoft.com/office/drawing/2014/main" xmlns="" val="2920810545"/>
                  </a:ext>
                </a:extLst>
              </a:tr>
              <a:tr h="222779"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 marL="3775" marR="3775" marT="3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ул. Главмосстроя, д. 8 </a:t>
                      </a:r>
                    </a:p>
                  </a:txBody>
                  <a:tcPr marL="6165" marR="6165" marT="616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детская</a:t>
                      </a:r>
                      <a:r>
                        <a:rPr lang="ru-RU" sz="1200" b="1" i="0" u="none" strike="noStrike" spc="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площадка 1, детская площадка 2, ремонт АБП</a:t>
                      </a:r>
                    </a:p>
                  </a:txBody>
                  <a:tcPr marL="3775" marR="3775" marT="3775" marB="0" anchor="ctr"/>
                </a:tc>
                <a:extLst>
                  <a:ext uri="{0D108BD9-81ED-4DB2-BD59-A6C34878D82A}">
                    <a16:rowId xmlns:a16="http://schemas.microsoft.com/office/drawing/2014/main" xmlns="" val="2252311565"/>
                  </a:ext>
                </a:extLst>
              </a:tr>
              <a:tr h="437934"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L="3775" marR="3775" marT="3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ул. Главмосстроя, д. 10 </a:t>
                      </a:r>
                    </a:p>
                  </a:txBody>
                  <a:tcPr marL="6165" marR="6165" marT="616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детская</a:t>
                      </a:r>
                      <a:r>
                        <a:rPr lang="ru-RU" sz="1200" b="1" i="0" u="none" strike="noStrike" spc="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площадка 1, детская площадка 2, спортивная площадка, ремонт АБП</a:t>
                      </a:r>
                    </a:p>
                  </a:txBody>
                  <a:tcPr marL="3775" marR="3775" marT="3775" marB="0" anchor="ctr"/>
                </a:tc>
                <a:extLst>
                  <a:ext uri="{0D108BD9-81ED-4DB2-BD59-A6C34878D82A}">
                    <a16:rowId xmlns:a16="http://schemas.microsoft.com/office/drawing/2014/main" xmlns="" val="3647433715"/>
                  </a:ext>
                </a:extLst>
              </a:tr>
              <a:tr h="655219"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3775" marR="3775" marT="3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ул. Главмосстроя, д. 12</a:t>
                      </a:r>
                    </a:p>
                  </a:txBody>
                  <a:tcPr marL="6165" marR="6165" marT="616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детская</a:t>
                      </a:r>
                      <a:r>
                        <a:rPr lang="ru-RU" sz="1200" b="1" i="0" u="none" strike="noStrike" spc="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площадка 1, детская площадка 2, детская площадка 3, спортивная площадка, спортивная площадка, площадка отдыха, ремонт АБП</a:t>
                      </a:r>
                    </a:p>
                  </a:txBody>
                  <a:tcPr marL="3775" marR="3775" marT="3775" marB="0" anchor="ctr"/>
                </a:tc>
                <a:extLst>
                  <a:ext uri="{0D108BD9-81ED-4DB2-BD59-A6C34878D82A}">
                    <a16:rowId xmlns:a16="http://schemas.microsoft.com/office/drawing/2014/main" xmlns="" val="282543363"/>
                  </a:ext>
                </a:extLst>
              </a:tr>
              <a:tr h="437934"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3775" marR="3775" marT="3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ул. Главмосстроя, д. 14</a:t>
                      </a:r>
                    </a:p>
                  </a:txBody>
                  <a:tcPr marL="6165" marR="6165" marT="616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детская</a:t>
                      </a:r>
                      <a:r>
                        <a:rPr lang="ru-RU" sz="1200" b="1" i="0" u="none" strike="noStrike" spc="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площадка 1, детская площадка 2, спортивная площадка,  площадка отдыха, ремонт АБП</a:t>
                      </a:r>
                    </a:p>
                  </a:txBody>
                  <a:tcPr marL="3775" marR="3775" marT="3775" marB="0" anchor="ctr"/>
                </a:tc>
                <a:extLst>
                  <a:ext uri="{0D108BD9-81ED-4DB2-BD59-A6C34878D82A}">
                    <a16:rowId xmlns:a16="http://schemas.microsoft.com/office/drawing/2014/main" xmlns="" val="3163006205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1DD7527-A140-540C-74AD-B053260D2D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85" y="277341"/>
            <a:ext cx="1491257" cy="151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936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;p1"/>
          <p:cNvSpPr/>
          <p:nvPr/>
        </p:nvSpPr>
        <p:spPr>
          <a:xfrm>
            <a:off x="7303868" y="10347480"/>
            <a:ext cx="573203" cy="1846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14" descr="ÐÐ°ÑÑÐ¸Ð½ÐºÐ¸ Ð¿Ð¾ Ð·Ð°Ð¿ÑÐ¾ÑÑ Ð³ÐµÑÐ± ÐÐÐ Ð¼Ð¾ÑÐºÐ²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812692" y="1255265"/>
            <a:ext cx="6612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             Аллея Любви</a:t>
            </a:r>
            <a:endParaRPr lang="ru-RU" sz="2000" b="1" spc="1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13155" y="266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</a:t>
            </a:r>
            <a:r>
              <a:rPr lang="ru-RU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ПОСЛЕ</a:t>
            </a:r>
            <a:r>
              <a:rPr lang="ru-RU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БЛАГОУСТРОЙСТВА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867447" y="269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</a:t>
            </a:r>
            <a:r>
              <a:rPr lang="ru-RU" sz="1600" b="1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ДО</a:t>
            </a:r>
            <a:r>
              <a:rPr lang="ru-RU" sz="1600" b="1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БЛАГОУСТРОЙСТВА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808986" y="302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</a:t>
            </a:r>
            <a:r>
              <a:rPr lang="ru-RU" sz="2400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РАБОТЫ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5830624" y="3480391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МАЛЫХ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АРХИТЕКТУРНЫХ</a:t>
            </a:r>
            <a:r>
              <a:rPr lang="ru-RU" sz="1600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ФОРМ</a:t>
            </a:r>
          </a:p>
          <a:p>
            <a:pPr marL="342900" indent="-342900">
              <a:buFontTx/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ТРАВМОБЕЗОПАСНОГО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АСФАЛЬТОБЕТОННОГО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БОРТОВОГО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КАМНЯ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ОЗЕЛЕНЕНИЕ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B5060537-BEB7-4DD2-964A-6A18A2E4D49F}"/>
              </a:ext>
            </a:extLst>
          </p:cNvPr>
          <p:cNvSpPr txBox="1"/>
          <p:nvPr/>
        </p:nvSpPr>
        <p:spPr>
          <a:xfrm>
            <a:off x="598800" y="649600"/>
            <a:ext cx="1612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Герб</a:t>
            </a:r>
            <a:r>
              <a:rPr lang="ru-RU" sz="2000" b="1" spc="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F58043B2-CEAA-539D-271A-F3A03759C1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85" y="277341"/>
            <a:ext cx="1491257" cy="151492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6EE51EED-D47B-74A4-039C-B1B4BA682E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849" y="3252965"/>
            <a:ext cx="5308139" cy="2417188"/>
          </a:xfrm>
          <a:prstGeom prst="rect">
            <a:avLst/>
          </a:prstGeom>
        </p:spPr>
      </p:pic>
      <p:pic>
        <p:nvPicPr>
          <p:cNvPr id="20" name="Рисунок 19" descr="Изображение выглядит как на открытом воздухе, дерево, трава, маши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xmlns="" id="{31200ED1-9BB3-95FD-0836-53836B2911B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67" r="15267"/>
          <a:stretch>
            <a:fillRect/>
          </a:stretch>
        </p:blipFill>
        <p:spPr>
          <a:xfrm>
            <a:off x="245333" y="6313107"/>
            <a:ext cx="5308139" cy="3589121"/>
          </a:xfr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7D876EDF-48F4-5103-BEF2-5097C52F0B0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3" r="9363"/>
          <a:stretch>
            <a:fillRect/>
          </a:stretch>
        </p:blipFill>
        <p:spPr>
          <a:xfrm>
            <a:off x="9554051" y="6706307"/>
            <a:ext cx="5492271" cy="3089402"/>
          </a:xfr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40301608-7D7B-7148-A1D9-A1FB93A7A91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2" r="9212"/>
          <a:stretch>
            <a:fillRect/>
          </a:stretch>
        </p:blipFill>
        <p:spPr>
          <a:xfrm>
            <a:off x="9677948" y="3194359"/>
            <a:ext cx="5368374" cy="2685741"/>
          </a:xfrm>
        </p:spPr>
      </p:pic>
    </p:spTree>
    <p:extLst>
      <p:ext uri="{BB962C8B-B14F-4D97-AF65-F5344CB8AC3E}">
        <p14:creationId xmlns:p14="http://schemas.microsoft.com/office/powerpoint/2010/main" val="4143314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;p1"/>
          <p:cNvSpPr/>
          <p:nvPr/>
        </p:nvSpPr>
        <p:spPr>
          <a:xfrm>
            <a:off x="7303868" y="10347480"/>
            <a:ext cx="573203" cy="1846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14" descr="ÐÐ°ÑÑÐ¸Ð½ÐºÐ¸ Ð¿Ð¾ Ð·Ð°Ð¿ÑÐ¾ÑÑ Ð³ÐµÑÐ± ÐÐÐ Ð¼Ð¾ÑÐºÐ²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570816" y="1392157"/>
            <a:ext cx="6612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50 лет Октября ул., д.6 к.1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613155" y="266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</a:t>
            </a:r>
            <a:r>
              <a:rPr lang="ru-RU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ПОСЛЕ</a:t>
            </a:r>
            <a:r>
              <a:rPr lang="ru-RU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БЛАГОУСТРОЙСТВА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867447" y="269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</a:t>
            </a:r>
            <a:r>
              <a:rPr lang="ru-RU" sz="1600" b="1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ДО</a:t>
            </a:r>
            <a:r>
              <a:rPr lang="ru-RU" sz="1600" b="1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БЛАГОУСТРОЙСТВА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808986" y="302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</a:t>
            </a:r>
            <a:r>
              <a:rPr lang="ru-RU" sz="2400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РАБОТЫ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5830624" y="3480391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МАЛЫХ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АРХИТЕКТУРНЫХ</a:t>
            </a:r>
            <a:r>
              <a:rPr lang="ru-RU" sz="1600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ФОРМ</a:t>
            </a:r>
          </a:p>
          <a:p>
            <a:pPr marL="342900" indent="-342900">
              <a:buFontTx/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ТРАВМОБЕЗОПАСНОГО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АСФАЛЬТОБЕТОННОГО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БОРТОВОГО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КАМНЯ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ОЗЕЛЕНЕНИЕ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B5060537-BEB7-4DD2-964A-6A18A2E4D49F}"/>
              </a:ext>
            </a:extLst>
          </p:cNvPr>
          <p:cNvSpPr txBox="1"/>
          <p:nvPr/>
        </p:nvSpPr>
        <p:spPr>
          <a:xfrm>
            <a:off x="598800" y="649600"/>
            <a:ext cx="1612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Герб</a:t>
            </a:r>
            <a:r>
              <a:rPr lang="ru-RU" sz="2000" b="1" spc="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F58043B2-CEAA-539D-271A-F3A03759C1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85" y="277341"/>
            <a:ext cx="1491257" cy="1514926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строительство, на открытом воздухе, окно, имуще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xmlns="" id="{70B9D82B-B752-FB1E-90A2-9F7600279DE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05" b="7405"/>
          <a:stretch>
            <a:fillRect/>
          </a:stretch>
        </p:blipFill>
        <p:spPr>
          <a:xfrm>
            <a:off x="331159" y="3398965"/>
            <a:ext cx="5388612" cy="3031094"/>
          </a:xfr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BE6F636F-4CF1-16CD-043F-0C8DDAAB98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159" y="6956506"/>
            <a:ext cx="5388612" cy="310167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D1C1C357-76D0-E0C0-B42F-3158C3C9DEB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6" b="3366"/>
          <a:stretch>
            <a:fillRect/>
          </a:stretch>
        </p:blipFill>
        <p:spPr>
          <a:xfrm>
            <a:off x="9539804" y="3116653"/>
            <a:ext cx="4912796" cy="2763448"/>
          </a:xfr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E5503039-7C29-262D-A8AC-E2BF6A1C0FD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3155" y="6430059"/>
            <a:ext cx="4912796" cy="3112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928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4" descr="ÐÐ°ÑÑÐ¸Ð½ÐºÐ¸ Ð¿Ð¾ Ð·Ð°Ð¿ÑÐ¾ÑÑ Ð³ÐµÑÐ± ÐÐÐ Ð¼Ð¾ÑÐºÐ²Ñ">
            <a:extLst>
              <a:ext uri="{FF2B5EF4-FFF2-40B4-BE49-F238E27FC236}">
                <a16:creationId xmlns:a16="http://schemas.microsoft.com/office/drawing/2014/main" xmlns="" id="{8051C5AB-C165-DC85-DE8D-0D89133EB7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768642A2-9A2B-9123-219B-397FC0F71808}"/>
              </a:ext>
            </a:extLst>
          </p:cNvPr>
          <p:cNvSpPr/>
          <p:nvPr/>
        </p:nvSpPr>
        <p:spPr>
          <a:xfrm>
            <a:off x="4570816" y="1392157"/>
            <a:ext cx="6612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50 лет Октября ул., д.11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2774EA6C-B948-5409-DF11-39FFE83C8E82}"/>
              </a:ext>
            </a:extLst>
          </p:cNvPr>
          <p:cNvSpPr/>
          <p:nvPr/>
        </p:nvSpPr>
        <p:spPr>
          <a:xfrm>
            <a:off x="9613155" y="266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</a:t>
            </a:r>
            <a:r>
              <a:rPr lang="ru-RU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ПОСЛЕ</a:t>
            </a:r>
            <a:r>
              <a:rPr lang="ru-RU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БЛАГОУСТРОЙСТВА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91C0096F-274A-3EFB-5FCD-DDBADEF808EE}"/>
              </a:ext>
            </a:extLst>
          </p:cNvPr>
          <p:cNvSpPr/>
          <p:nvPr/>
        </p:nvSpPr>
        <p:spPr>
          <a:xfrm>
            <a:off x="867447" y="269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</a:t>
            </a:r>
            <a:r>
              <a:rPr lang="ru-RU" sz="1600" b="1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ДО</a:t>
            </a:r>
            <a:r>
              <a:rPr lang="ru-RU" sz="1600" b="1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БЛАГОУСТРОЙСТВА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1DCFBE8F-FB2D-A1F9-C6E2-7E3F321F799A}"/>
              </a:ext>
            </a:extLst>
          </p:cNvPr>
          <p:cNvSpPr txBox="1"/>
          <p:nvPr/>
        </p:nvSpPr>
        <p:spPr>
          <a:xfrm>
            <a:off x="5808986" y="302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</a:t>
            </a:r>
            <a:r>
              <a:rPr lang="ru-RU" sz="2400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РАБОТЫ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07E8A51E-8FBF-5415-763D-F5C88D056BB0}"/>
              </a:ext>
            </a:extLst>
          </p:cNvPr>
          <p:cNvSpPr/>
          <p:nvPr/>
        </p:nvSpPr>
        <p:spPr>
          <a:xfrm>
            <a:off x="5830624" y="3480391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МАЛЫХ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АРХИТЕКТУРНЫХ</a:t>
            </a:r>
            <a:r>
              <a:rPr lang="ru-RU" sz="1600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ФОРМ</a:t>
            </a:r>
          </a:p>
          <a:p>
            <a:pPr marL="342900" indent="-342900">
              <a:buFontTx/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ТРАВМОБЕЗОПАСНОГО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АСФАЛЬТОБЕТОННОГО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БОРТОВОГО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КАМНЯ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ОЗЕЛЕНЕНИЕ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3D751AEB-607A-4A85-40AF-4639174CEA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85" y="277341"/>
            <a:ext cx="1491257" cy="1514926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DCDCB99D-EC58-5FB6-DA8B-96AD9E3150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50" y="3057913"/>
            <a:ext cx="5642302" cy="303065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77D48D0-27DE-9676-C476-2D2ED2DF03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536" y="6534815"/>
            <a:ext cx="5642301" cy="299798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E1B441AA-C9CF-7A45-FEC8-884BCB47625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5177" y="6534814"/>
            <a:ext cx="5507783" cy="32035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382EBEE5-4210-E75C-DC6C-C874FF25A3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2023" y="3075912"/>
            <a:ext cx="5350937" cy="3203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563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4" descr="ÐÐ°ÑÑÐ¸Ð½ÐºÐ¸ Ð¿Ð¾ Ð·Ð°Ð¿ÑÐ¾ÑÑ Ð³ÐµÑÐ± ÐÐÐ Ð¼Ð¾ÑÐºÐ²Ñ">
            <a:extLst>
              <a:ext uri="{FF2B5EF4-FFF2-40B4-BE49-F238E27FC236}">
                <a16:creationId xmlns:a16="http://schemas.microsoft.com/office/drawing/2014/main" xmlns="" id="{526B0542-FAC0-EB72-61F0-B3B3D5F630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18144E89-9F7C-49C0-A59A-FD30CADBB03E}"/>
              </a:ext>
            </a:extLst>
          </p:cNvPr>
          <p:cNvSpPr/>
          <p:nvPr/>
        </p:nvSpPr>
        <p:spPr>
          <a:xfrm>
            <a:off x="4570816" y="1392157"/>
            <a:ext cx="6612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50 лет Октября ул., д.15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407C82FC-9E3E-9AB4-6125-9894E2885CAF}"/>
              </a:ext>
            </a:extLst>
          </p:cNvPr>
          <p:cNvSpPr/>
          <p:nvPr/>
        </p:nvSpPr>
        <p:spPr>
          <a:xfrm>
            <a:off x="9613155" y="266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</a:t>
            </a:r>
            <a:r>
              <a:rPr lang="ru-RU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ПОСЛЕ</a:t>
            </a:r>
            <a:r>
              <a:rPr lang="ru-RU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БЛАГОУСТРОЙСТВА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4ADC390A-0DB8-28EA-9223-0C10C5379E73}"/>
              </a:ext>
            </a:extLst>
          </p:cNvPr>
          <p:cNvSpPr/>
          <p:nvPr/>
        </p:nvSpPr>
        <p:spPr>
          <a:xfrm>
            <a:off x="867447" y="269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</a:t>
            </a:r>
            <a:r>
              <a:rPr lang="ru-RU" sz="1600" b="1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ДО</a:t>
            </a:r>
            <a:r>
              <a:rPr lang="ru-RU" sz="1600" b="1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БЛАГОУСТРОЙСТВА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3EF29D72-C9AF-9D80-087B-A9D5DD89040C}"/>
              </a:ext>
            </a:extLst>
          </p:cNvPr>
          <p:cNvSpPr/>
          <p:nvPr/>
        </p:nvSpPr>
        <p:spPr>
          <a:xfrm>
            <a:off x="5830624" y="3480391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МАЛЫХ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АРХИТЕКТУРНЫХ</a:t>
            </a:r>
            <a:r>
              <a:rPr lang="ru-RU" sz="1600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ФОРМ</a:t>
            </a:r>
          </a:p>
          <a:p>
            <a:pPr marL="342900" indent="-342900">
              <a:buFontTx/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ТРАВМОБЕЗОПАСНОГО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АСФАЛЬТОБЕТОННОГО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БОРТОВОГО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КАМНЯ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ОЗЕЛЕНЕНИЕ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A5B79C35-0892-8F2A-399B-5C664D8D87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85" y="277341"/>
            <a:ext cx="1491257" cy="1514926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BAB6009F-082A-4FFC-369B-F6260CEAA334}"/>
              </a:ext>
            </a:extLst>
          </p:cNvPr>
          <p:cNvSpPr txBox="1"/>
          <p:nvPr/>
        </p:nvSpPr>
        <p:spPr>
          <a:xfrm>
            <a:off x="5888163" y="301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</a:t>
            </a:r>
            <a:r>
              <a:rPr lang="ru-RU" sz="2400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РАБОТЫ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2F35E06-997C-1F75-A52C-320A446B38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019" y="3345275"/>
            <a:ext cx="5460601" cy="300463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3B4C0F76-4736-A4A8-EED3-D1BA4FC14C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738" y="6538494"/>
            <a:ext cx="5460601" cy="302780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1EF1BB77-A142-394D-F10A-B2629015229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7955" y="6694034"/>
            <a:ext cx="5205363" cy="301147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ED73F448-9B00-BC89-A70C-821A760F7B9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9601" y="3141343"/>
            <a:ext cx="5500318" cy="3184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8506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;p1"/>
          <p:cNvSpPr/>
          <p:nvPr/>
        </p:nvSpPr>
        <p:spPr>
          <a:xfrm>
            <a:off x="7303868" y="10347480"/>
            <a:ext cx="573203" cy="1846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14" descr="ÐÐ°ÑÑÐ¸Ð½ÐºÐ¸ Ð¿Ð¾ Ð·Ð°Ð¿ÑÐ¾ÑÑ Ð³ÐµÑÐ± ÐÐÐ Ð¼Ð¾ÑÐºÐ²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570816" y="1392157"/>
            <a:ext cx="6612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50 лет Октября ул., д.17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613155" y="266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</a:t>
            </a:r>
            <a:r>
              <a:rPr lang="ru-RU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ПОСЛЕ</a:t>
            </a:r>
            <a:r>
              <a:rPr lang="ru-RU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БЛАГОУСТРОЙСТВА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867447" y="269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</a:t>
            </a:r>
            <a:r>
              <a:rPr lang="ru-RU" sz="1600" b="1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ДО</a:t>
            </a:r>
            <a:r>
              <a:rPr lang="ru-RU" sz="1600" b="1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БЛАГОУСТРОЙСТВА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808986" y="302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</a:t>
            </a:r>
            <a:r>
              <a:rPr lang="ru-RU" sz="2400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РАБОТЫ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5830624" y="3480391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МАЛЫХ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АРХИТЕКТУРНЫХ</a:t>
            </a:r>
            <a:r>
              <a:rPr lang="ru-RU" sz="1600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ФОРМ</a:t>
            </a:r>
          </a:p>
          <a:p>
            <a:pPr marL="342900" indent="-342900">
              <a:buFontTx/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ТРАВМОБЕЗОПАСНОГО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АСФАЛЬТОБЕТОННОГО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БОРТОВОГО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КАМНЯ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ОЗЕЛЕНЕНИЕ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B5060537-BEB7-4DD2-964A-6A18A2E4D49F}"/>
              </a:ext>
            </a:extLst>
          </p:cNvPr>
          <p:cNvSpPr txBox="1"/>
          <p:nvPr/>
        </p:nvSpPr>
        <p:spPr>
          <a:xfrm>
            <a:off x="598800" y="649600"/>
            <a:ext cx="1612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Герб</a:t>
            </a:r>
            <a:r>
              <a:rPr lang="ru-RU" sz="2000" b="1" spc="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F58043B2-CEAA-539D-271A-F3A03759C1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85" y="277341"/>
            <a:ext cx="1491257" cy="151492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0DC98377-E951-A35E-117A-C7832607A7B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" r="24"/>
          <a:stretch>
            <a:fillRect/>
          </a:stretch>
        </p:blipFill>
        <p:spPr>
          <a:xfrm>
            <a:off x="368413" y="3133062"/>
            <a:ext cx="5289828" cy="33439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60BB5C5D-2697-E301-351A-5536E2A1445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81" b="4681"/>
          <a:stretch>
            <a:fillRect/>
          </a:stretch>
        </p:blipFill>
        <p:spPr>
          <a:xfrm>
            <a:off x="9418951" y="3026539"/>
            <a:ext cx="5528948" cy="3886200"/>
          </a:xfr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0E477082-0600-006B-51F3-62BF7FC27B2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8016" y="7102884"/>
            <a:ext cx="5528948" cy="3189894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51BA5197-C853-4E75-9327-D1DF3CF59E7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76" y="6827369"/>
            <a:ext cx="5356565" cy="321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091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;p1"/>
          <p:cNvSpPr/>
          <p:nvPr/>
        </p:nvSpPr>
        <p:spPr>
          <a:xfrm>
            <a:off x="7303868" y="10347480"/>
            <a:ext cx="573203" cy="1846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14" descr="ÐÐ°ÑÑÐ¸Ð½ÐºÐ¸ Ð¿Ð¾ Ð·Ð°Ð¿ÑÐ¾ÑÑ Ð³ÐµÑÐ± ÐÐÐ Ð¼Ð¾ÑÐºÐ²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570816" y="1392157"/>
            <a:ext cx="6612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50 лет Октября ул., д.19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613155" y="266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</a:t>
            </a:r>
            <a:r>
              <a:rPr lang="ru-RU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ПОСЛЕ</a:t>
            </a:r>
            <a:r>
              <a:rPr lang="ru-RU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БЛАГОУСТРОЙСТВА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867447" y="269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</a:t>
            </a:r>
            <a:r>
              <a:rPr lang="ru-RU" sz="1600" b="1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ДО</a:t>
            </a:r>
            <a:r>
              <a:rPr lang="ru-RU" sz="1600" b="1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БЛАГОУСТРОЙСТВА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808986" y="302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</a:t>
            </a:r>
            <a:r>
              <a:rPr lang="ru-RU" sz="2400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РАБОТЫ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5830624" y="3480391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МАЛЫХ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АРХИТЕКТУРНЫХ</a:t>
            </a:r>
            <a:r>
              <a:rPr lang="ru-RU" sz="1600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ФОРМ</a:t>
            </a:r>
          </a:p>
          <a:p>
            <a:pPr marL="342900" indent="-342900">
              <a:buFontTx/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ТРАВМОБЕЗОПАСНОГО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АСФАЛЬТОБЕТОННОГО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БОРТОВОГО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КАМНЯ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ОЗЕЛЕНЕНИЕ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B5060537-BEB7-4DD2-964A-6A18A2E4D49F}"/>
              </a:ext>
            </a:extLst>
          </p:cNvPr>
          <p:cNvSpPr txBox="1"/>
          <p:nvPr/>
        </p:nvSpPr>
        <p:spPr>
          <a:xfrm>
            <a:off x="598800" y="649600"/>
            <a:ext cx="1612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Герб</a:t>
            </a:r>
            <a:r>
              <a:rPr lang="ru-RU" sz="2000" b="1" spc="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F58043B2-CEAA-539D-271A-F3A03759C1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85" y="277341"/>
            <a:ext cx="1491257" cy="151492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F2700CD-1482-98E6-754C-19EB01A8DB81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" r="28"/>
          <a:stretch>
            <a:fillRect/>
          </a:stretch>
        </p:blipFill>
        <p:spPr bwMode="auto">
          <a:xfrm>
            <a:off x="190500" y="3133062"/>
            <a:ext cx="5467741" cy="3553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2452D2E2-1B34-AE76-2C2A-94291F41B13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8950" y="7033879"/>
            <a:ext cx="5511486" cy="338059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EB48449D-13B1-B5EB-8B40-79D3DCAD4E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0500" y="6912523"/>
            <a:ext cx="5467741" cy="294013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8D973900-C0FC-7AFF-3FC8-7F22F0CE620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14" b="5614"/>
          <a:stretch>
            <a:fillRect/>
          </a:stretch>
        </p:blipFill>
        <p:spPr>
          <a:xfrm>
            <a:off x="9418950" y="3139179"/>
            <a:ext cx="5511486" cy="3605402"/>
          </a:xfrm>
        </p:spPr>
      </p:pic>
    </p:spTree>
    <p:extLst>
      <p:ext uri="{BB962C8B-B14F-4D97-AF65-F5344CB8AC3E}">
        <p14:creationId xmlns:p14="http://schemas.microsoft.com/office/powerpoint/2010/main" val="516798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4" descr="ÐÐ°ÑÑÐ¸Ð½ÐºÐ¸ Ð¿Ð¾ Ð·Ð°Ð¿ÑÐ¾ÑÑ Ð³ÐµÑÐ± ÐÐÐ Ð¼Ð¾ÑÐºÐ²Ñ">
            <a:extLst>
              <a:ext uri="{FF2B5EF4-FFF2-40B4-BE49-F238E27FC236}">
                <a16:creationId xmlns:a16="http://schemas.microsoft.com/office/drawing/2014/main" xmlns="" id="{5ACC7995-C928-D9F0-0F1C-229AC852EC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511F0B91-D057-9075-6A39-3784C4C25595}"/>
              </a:ext>
            </a:extLst>
          </p:cNvPr>
          <p:cNvSpPr/>
          <p:nvPr/>
        </p:nvSpPr>
        <p:spPr>
          <a:xfrm>
            <a:off x="4570816" y="1392157"/>
            <a:ext cx="6612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50 лет Октября ул., д.19 к.1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AB5247B2-6082-45F4-F9F8-0FCF2DB0884A}"/>
              </a:ext>
            </a:extLst>
          </p:cNvPr>
          <p:cNvSpPr/>
          <p:nvPr/>
        </p:nvSpPr>
        <p:spPr>
          <a:xfrm>
            <a:off x="9613155" y="266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</a:t>
            </a:r>
            <a:r>
              <a:rPr lang="ru-RU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ПОСЛЕ</a:t>
            </a:r>
            <a:r>
              <a:rPr lang="ru-RU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БЛАГОУСТРОЙСТВА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B4547185-5557-AA3F-0626-2DAB65C4ACD8}"/>
              </a:ext>
            </a:extLst>
          </p:cNvPr>
          <p:cNvSpPr/>
          <p:nvPr/>
        </p:nvSpPr>
        <p:spPr>
          <a:xfrm>
            <a:off x="867447" y="269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</a:t>
            </a:r>
            <a:r>
              <a:rPr lang="ru-RU" sz="1600" b="1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ДО</a:t>
            </a:r>
            <a:r>
              <a:rPr lang="ru-RU" sz="1600" b="1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БЛАГОУСТРОЙСТВА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DA72B55-1660-AC9E-6B12-684156A85F96}"/>
              </a:ext>
            </a:extLst>
          </p:cNvPr>
          <p:cNvSpPr txBox="1"/>
          <p:nvPr/>
        </p:nvSpPr>
        <p:spPr>
          <a:xfrm>
            <a:off x="5808986" y="302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</a:t>
            </a:r>
            <a:r>
              <a:rPr lang="ru-RU" sz="2400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РАБОТЫ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F3A86CA0-EE04-8393-4794-8BCB36724418}"/>
              </a:ext>
            </a:extLst>
          </p:cNvPr>
          <p:cNvSpPr/>
          <p:nvPr/>
        </p:nvSpPr>
        <p:spPr>
          <a:xfrm>
            <a:off x="5830624" y="3480391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МАЛЫХ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АРХИТЕКТУРНЫХ</a:t>
            </a:r>
            <a:r>
              <a:rPr lang="ru-RU" sz="1600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ФОРМ</a:t>
            </a:r>
          </a:p>
          <a:p>
            <a:pPr marL="342900" indent="-342900">
              <a:buFontTx/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ТРАВМОБЕЗОПАСНОГО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АСФАЛЬТОБЕТОННОГО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БОРТОВОГО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КАМНЯ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ОЗЕЛЕНЕНИЕ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E660498-0122-38E5-D1C2-66AAC8BD99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85" y="277341"/>
            <a:ext cx="1491257" cy="151492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CA975FC6-91CF-4229-426A-708656824E8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151" r="6151"/>
          <a:stretch/>
        </p:blipFill>
        <p:spPr>
          <a:xfrm>
            <a:off x="133350" y="3191093"/>
            <a:ext cx="5524891" cy="332600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9746E80-A788-1E71-643B-79BCA2A3B09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0589" y="3172919"/>
            <a:ext cx="5397041" cy="334418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E07825A-7596-9057-BA78-F9A562C3CF1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9901" y="6687305"/>
            <a:ext cx="5242417" cy="362588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8007E5C3-6E1C-6633-CEF9-7729308A65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3350" y="6687305"/>
            <a:ext cx="5524891" cy="3326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5073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;p1"/>
          <p:cNvSpPr/>
          <p:nvPr/>
        </p:nvSpPr>
        <p:spPr>
          <a:xfrm>
            <a:off x="7303868" y="10347480"/>
            <a:ext cx="573203" cy="1846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14" descr="ÐÐ°ÑÑÐ¸Ð½ÐºÐ¸ Ð¿Ð¾ Ð·Ð°Ð¿ÑÐ¾ÑÑ Ð³ÐµÑÐ± ÐÐÐ Ð¼Ð¾ÑÐºÐ²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570816" y="1392157"/>
            <a:ext cx="6612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50 лет Октября ул., д.19 к.2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613155" y="266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</a:t>
            </a:r>
            <a:r>
              <a:rPr lang="ru-RU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ПОСЛЕ</a:t>
            </a:r>
            <a:r>
              <a:rPr lang="ru-RU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БЛАГОУСТРОЙСТВА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867447" y="269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</a:t>
            </a:r>
            <a:r>
              <a:rPr lang="ru-RU" sz="1600" b="1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ДО</a:t>
            </a:r>
            <a:r>
              <a:rPr lang="ru-RU" sz="1600" b="1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БЛАГОУСТРОЙСТВА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808986" y="302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</a:t>
            </a:r>
            <a:r>
              <a:rPr lang="ru-RU" sz="2400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РАБОТЫ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5830624" y="3480391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МАЛЫХ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АРХИТЕКТУРНЫХ</a:t>
            </a:r>
            <a:r>
              <a:rPr lang="ru-RU" sz="1600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ФОРМ</a:t>
            </a:r>
          </a:p>
          <a:p>
            <a:pPr marL="342900" indent="-342900">
              <a:buFontTx/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ТРАВМОБЕЗОПАСНОГО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АСФАЛЬТОБЕТОННОГО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БОРТОВОГО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КАМНЯ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ОЗЕЛЕНЕНИЕ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B5060537-BEB7-4DD2-964A-6A18A2E4D49F}"/>
              </a:ext>
            </a:extLst>
          </p:cNvPr>
          <p:cNvSpPr txBox="1"/>
          <p:nvPr/>
        </p:nvSpPr>
        <p:spPr>
          <a:xfrm>
            <a:off x="598800" y="649600"/>
            <a:ext cx="1612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Герб</a:t>
            </a:r>
            <a:r>
              <a:rPr lang="ru-RU" sz="2000" b="1" spc="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F58043B2-CEAA-539D-271A-F3A03759C1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85" y="277341"/>
            <a:ext cx="1491257" cy="151492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D961615-4B47-BE7D-E86F-5DAF1B483D5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" r="24"/>
          <a:stretch>
            <a:fillRect/>
          </a:stretch>
        </p:blipFill>
        <p:spPr>
          <a:xfrm>
            <a:off x="133350" y="3259558"/>
            <a:ext cx="5503253" cy="38862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6406BA02-92C0-83EE-12C3-3869101F4F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4646" y="7089250"/>
            <a:ext cx="5300236" cy="332522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6EE87DC-3880-F527-3E06-86B8A6293F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350" y="7363789"/>
            <a:ext cx="5503253" cy="314605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62433342-132E-0AF1-6041-C37D27865A8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48" b="7148"/>
          <a:stretch>
            <a:fillRect/>
          </a:stretch>
        </p:blipFill>
        <p:spPr>
          <a:xfrm>
            <a:off x="9418950" y="3172918"/>
            <a:ext cx="5568637" cy="3627034"/>
          </a:xfrm>
        </p:spPr>
      </p:pic>
    </p:spTree>
    <p:extLst>
      <p:ext uri="{BB962C8B-B14F-4D97-AF65-F5344CB8AC3E}">
        <p14:creationId xmlns:p14="http://schemas.microsoft.com/office/powerpoint/2010/main" val="5746340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;p1"/>
          <p:cNvSpPr/>
          <p:nvPr/>
        </p:nvSpPr>
        <p:spPr>
          <a:xfrm>
            <a:off x="7303868" y="10347480"/>
            <a:ext cx="573203" cy="1846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14" descr="ÐÐ°ÑÑÐ¸Ð½ÐºÐ¸ Ð¿Ð¾ Ð·Ð°Ð¿ÑÐ¾ÑÑ Ð³ÐµÑÐ± ÐÐÐ Ð¼Ð¾ÑÐºÐ²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570816" y="1392157"/>
            <a:ext cx="6612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50 лет Октября ул., д.21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613155" y="266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</a:t>
            </a:r>
            <a:r>
              <a:rPr lang="ru-RU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ПОСЛЕ</a:t>
            </a:r>
            <a:r>
              <a:rPr lang="ru-RU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БЛАГОУСТРОЙСТВА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867447" y="269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</a:t>
            </a:r>
            <a:r>
              <a:rPr lang="ru-RU" sz="1600" b="1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ДО</a:t>
            </a:r>
            <a:r>
              <a:rPr lang="ru-RU" sz="1600" b="1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БЛАГОУСТРОЙСТВА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808986" y="302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</a:t>
            </a:r>
            <a:r>
              <a:rPr lang="ru-RU" sz="2400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РАБОТЫ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5830624" y="3480391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МАЛЫХ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АРХИТЕКТУРНЫХ</a:t>
            </a:r>
            <a:r>
              <a:rPr lang="ru-RU" sz="1600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ФОРМ</a:t>
            </a:r>
          </a:p>
          <a:p>
            <a:pPr marL="342900" indent="-342900">
              <a:buFontTx/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ТРАВМОБЕЗОПАСНОГО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АСФАЛЬТОБЕТОННОГО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БОРТОВОГО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КАМНЯ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ОЗЕЛЕНЕНИЕ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B5060537-BEB7-4DD2-964A-6A18A2E4D49F}"/>
              </a:ext>
            </a:extLst>
          </p:cNvPr>
          <p:cNvSpPr txBox="1"/>
          <p:nvPr/>
        </p:nvSpPr>
        <p:spPr>
          <a:xfrm>
            <a:off x="598800" y="649600"/>
            <a:ext cx="1612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Герб</a:t>
            </a:r>
            <a:r>
              <a:rPr lang="ru-RU" sz="2000" b="1" spc="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F58043B2-CEAA-539D-271A-F3A03759C1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85" y="277341"/>
            <a:ext cx="1491257" cy="151492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CDFBCCC-4A51-4C54-15B5-6AD3202CA90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519" y="3259558"/>
            <a:ext cx="5383722" cy="378894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EDCADD98-C4C9-56B9-6FF5-DDF00189AE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520" y="7048500"/>
            <a:ext cx="5383722" cy="329898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43D4A0BB-228B-03C2-3521-5AB238547DD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75" b="6175"/>
          <a:stretch>
            <a:fillRect/>
          </a:stretch>
        </p:blipFill>
        <p:spPr>
          <a:xfrm>
            <a:off x="9418951" y="3053232"/>
            <a:ext cx="5427468" cy="3647420"/>
          </a:xfr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CCE2F708-549C-997C-E72D-6113383C1E4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335" y="6945623"/>
            <a:ext cx="5427468" cy="3504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613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;p1"/>
          <p:cNvSpPr/>
          <p:nvPr/>
        </p:nvSpPr>
        <p:spPr>
          <a:xfrm>
            <a:off x="7303868" y="10347480"/>
            <a:ext cx="573203" cy="1846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14" descr="ÐÐ°ÑÑÐ¸Ð½ÐºÐ¸ Ð¿Ð¾ Ð·Ð°Ð¿ÑÐ¾ÑÑ Ð³ÐµÑÐ± ÐÐÐ Ð¼Ð¾ÑÐºÐ²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812692" y="1255265"/>
            <a:ext cx="6612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50 лет Октября ул., д.23</a:t>
            </a:r>
            <a:endParaRPr lang="ru-RU" sz="2000" b="1" spc="1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13155" y="266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</a:t>
            </a:r>
            <a:r>
              <a:rPr lang="ru-RU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ПОСЛЕ</a:t>
            </a:r>
            <a:r>
              <a:rPr lang="ru-RU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БЛАГОУСТРОЙСТВА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867447" y="269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</a:t>
            </a:r>
            <a:r>
              <a:rPr lang="ru-RU" sz="1600" b="1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ДО</a:t>
            </a:r>
            <a:r>
              <a:rPr lang="ru-RU" sz="1600" b="1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БЛАГОУСТРОЙСТВА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5EF500E6-5DB0-359C-9957-3166CAEC2A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1" r="4511"/>
          <a:stretch>
            <a:fillRect/>
          </a:stretch>
        </p:blipFill>
        <p:spPr>
          <a:xfrm>
            <a:off x="8732520" y="6722111"/>
            <a:ext cx="6205856" cy="3381375"/>
          </a:xfrm>
        </p:spPr>
      </p:pic>
      <p:sp>
        <p:nvSpPr>
          <p:cNvPr id="28" name="TextBox 27"/>
          <p:cNvSpPr txBox="1"/>
          <p:nvPr/>
        </p:nvSpPr>
        <p:spPr>
          <a:xfrm>
            <a:off x="5808986" y="302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</a:t>
            </a:r>
            <a:r>
              <a:rPr lang="ru-RU" sz="2400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РАБОТЫ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5830624" y="3480391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МАЛЫХ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АРХИТЕКТУРНЫХ</a:t>
            </a:r>
            <a:r>
              <a:rPr lang="ru-RU" sz="1600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ФОРМ</a:t>
            </a:r>
          </a:p>
          <a:p>
            <a:pPr marL="342900" indent="-342900">
              <a:buFontTx/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ТРАВМОБЕЗОПАСНОГО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АСФАЛЬТОБЕТОННОГО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БОРТОВОГО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КАМНЯ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ОЗЕЛЕНЕНИЕ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B5060537-BEB7-4DD2-964A-6A18A2E4D49F}"/>
              </a:ext>
            </a:extLst>
          </p:cNvPr>
          <p:cNvSpPr txBox="1"/>
          <p:nvPr/>
        </p:nvSpPr>
        <p:spPr>
          <a:xfrm>
            <a:off x="598800" y="649600"/>
            <a:ext cx="1612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Герб</a:t>
            </a:r>
            <a:r>
              <a:rPr lang="ru-RU" sz="2000" b="1" spc="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F58043B2-CEAA-539D-271A-F3A03759C1C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85" y="277341"/>
            <a:ext cx="1491257" cy="151492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54E5A21-4AE8-EAE8-976F-AF10D0B4D3E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2" r="4512"/>
          <a:stretch>
            <a:fillRect/>
          </a:stretch>
        </p:blipFill>
        <p:spPr>
          <a:xfrm>
            <a:off x="182563" y="3019425"/>
            <a:ext cx="5468937" cy="337978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C3910606-A716-BFCB-7863-D7737CD3C19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" r="588"/>
          <a:stretch>
            <a:fillRect/>
          </a:stretch>
        </p:blipFill>
        <p:spPr>
          <a:xfrm>
            <a:off x="9450588" y="3191093"/>
            <a:ext cx="5487787" cy="3305186"/>
          </a:xfr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AC3022D3-B504-EA11-1408-E28FC192B5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2562" y="6783387"/>
            <a:ext cx="5489625" cy="325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6705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;p1"/>
          <p:cNvSpPr/>
          <p:nvPr/>
        </p:nvSpPr>
        <p:spPr>
          <a:xfrm>
            <a:off x="7303868" y="10347480"/>
            <a:ext cx="573203" cy="1846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14" descr="ÐÐ°ÑÑÐ¸Ð½ÐºÐ¸ Ð¿Ð¾ Ð·Ð°Ð¿ÑÐ¾ÑÑ Ð³ÐµÑÐ± ÐÐÐ Ð¼Ð¾ÑÐºÐ²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570816" y="1392157"/>
            <a:ext cx="6612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50 лет Октября ул., д.23 к.1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613155" y="266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</a:t>
            </a:r>
            <a:r>
              <a:rPr lang="ru-RU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ПОСЛЕ</a:t>
            </a:r>
            <a:r>
              <a:rPr lang="ru-RU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БЛАГОУСТРОЙСТВА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867447" y="269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</a:t>
            </a:r>
            <a:r>
              <a:rPr lang="ru-RU" sz="1600" b="1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ДО</a:t>
            </a:r>
            <a:r>
              <a:rPr lang="ru-RU" sz="1600" b="1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БЛАГОУСТРОЙСТВА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808986" y="302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</a:t>
            </a:r>
            <a:r>
              <a:rPr lang="ru-RU" sz="2400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РАБОТЫ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5830624" y="3480391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МАЛЫХ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АРХИТЕКТУРНЫХ</a:t>
            </a:r>
            <a:r>
              <a:rPr lang="ru-RU" sz="1600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ФОРМ</a:t>
            </a:r>
          </a:p>
          <a:p>
            <a:pPr marL="342900" indent="-342900">
              <a:buFontTx/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ТРАВМОБЕЗОПАСНОГО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АСФАЛЬТОБЕТОННОГО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БОРТОВОГО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КАМНЯ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ОЗЕЛЕНЕНИЕ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B5060537-BEB7-4DD2-964A-6A18A2E4D49F}"/>
              </a:ext>
            </a:extLst>
          </p:cNvPr>
          <p:cNvSpPr txBox="1"/>
          <p:nvPr/>
        </p:nvSpPr>
        <p:spPr>
          <a:xfrm>
            <a:off x="598800" y="649600"/>
            <a:ext cx="1612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Герб</a:t>
            </a:r>
            <a:r>
              <a:rPr lang="ru-RU" sz="2000" b="1" spc="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F58043B2-CEAA-539D-271A-F3A03759C1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85" y="277341"/>
            <a:ext cx="1491257" cy="151492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0754A6B7-9163-08DE-C27D-E2C3953B18C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" r="33"/>
          <a:stretch>
            <a:fillRect/>
          </a:stretch>
        </p:blipFill>
        <p:spPr>
          <a:xfrm>
            <a:off x="164665" y="3028726"/>
            <a:ext cx="5506522" cy="336096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CE18D95E-4A3B-B07E-CDF3-C0FB1E66896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8950" y="6717571"/>
            <a:ext cx="5447845" cy="304085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18983CBF-9F5F-5F17-F377-A9044C3584E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8" b="4118"/>
          <a:stretch>
            <a:fillRect/>
          </a:stretch>
        </p:blipFill>
        <p:spPr>
          <a:xfrm>
            <a:off x="9418949" y="3076347"/>
            <a:ext cx="5447845" cy="331334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14BFF22B-D0CD-B2D7-606A-614909FBDB8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65" y="6786627"/>
            <a:ext cx="5506522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0187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4" descr="ÐÐ°ÑÑÐ¸Ð½ÐºÐ¸ Ð¿Ð¾ Ð·Ð°Ð¿ÑÐ¾ÑÑ Ð³ÐµÑÐ± ÐÐÐ Ð¼Ð¾ÑÐºÐ²Ñ">
            <a:extLst>
              <a:ext uri="{FF2B5EF4-FFF2-40B4-BE49-F238E27FC236}">
                <a16:creationId xmlns:a16="http://schemas.microsoft.com/office/drawing/2014/main" xmlns="" id="{CB772A95-79A2-119B-3922-32A4F2C23B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06729B2B-1AF3-483B-E09E-C572D1504C3C}"/>
              </a:ext>
            </a:extLst>
          </p:cNvPr>
          <p:cNvSpPr/>
          <p:nvPr/>
        </p:nvSpPr>
        <p:spPr>
          <a:xfrm>
            <a:off x="5812692" y="1255265"/>
            <a:ext cx="6612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50 лет Октября ул., д.23 к.2</a:t>
            </a:r>
            <a:r>
              <a:rPr lang="ru-RU" sz="2000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36FBA3C4-467D-5E6C-226C-BA3D20C2151C}"/>
              </a:ext>
            </a:extLst>
          </p:cNvPr>
          <p:cNvSpPr/>
          <p:nvPr/>
        </p:nvSpPr>
        <p:spPr>
          <a:xfrm>
            <a:off x="9613155" y="266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</a:t>
            </a:r>
            <a:r>
              <a:rPr lang="ru-RU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ПОСЛЕ</a:t>
            </a:r>
            <a:r>
              <a:rPr lang="ru-RU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БЛАГОУСТРОЙСТВА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C63CAE3C-B6B7-0D31-E8D3-AFA59DB05CEC}"/>
              </a:ext>
            </a:extLst>
          </p:cNvPr>
          <p:cNvSpPr/>
          <p:nvPr/>
        </p:nvSpPr>
        <p:spPr>
          <a:xfrm>
            <a:off x="867447" y="269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</a:t>
            </a:r>
            <a:r>
              <a:rPr lang="ru-RU" sz="1600" b="1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ДО</a:t>
            </a:r>
            <a:r>
              <a:rPr lang="ru-RU" sz="1600" b="1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БЛАГОУСТРОЙСТВА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5942D54-6ADB-545C-3FEE-02990093B4E3}"/>
              </a:ext>
            </a:extLst>
          </p:cNvPr>
          <p:cNvSpPr txBox="1"/>
          <p:nvPr/>
        </p:nvSpPr>
        <p:spPr>
          <a:xfrm>
            <a:off x="5808986" y="302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</a:t>
            </a:r>
            <a:r>
              <a:rPr lang="ru-RU" sz="2400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РАБОТЫ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84C70DAB-5BC3-0E54-2047-1DAA861E3D22}"/>
              </a:ext>
            </a:extLst>
          </p:cNvPr>
          <p:cNvSpPr/>
          <p:nvPr/>
        </p:nvSpPr>
        <p:spPr>
          <a:xfrm>
            <a:off x="5830624" y="3480391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МАЛЫХ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АРХИТЕКТУРНЫХ</a:t>
            </a:r>
            <a:r>
              <a:rPr lang="ru-RU" sz="1600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ФОРМ</a:t>
            </a:r>
          </a:p>
          <a:p>
            <a:pPr marL="342900" indent="-342900">
              <a:buFontTx/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ТРАВМОБЕЗОПАСНОГО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АСФАЛЬТОБЕТОННОГО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БОРТОВОГО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КАМНЯ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ОЗЕЛЕНЕНИЕ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7A565678-42F7-CEA4-1877-839127A9DA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85" y="277341"/>
            <a:ext cx="1491257" cy="151492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29F2FED8-ACD8-0297-F2D2-6B9E4E7A8D9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6" r="4486"/>
          <a:stretch>
            <a:fillRect/>
          </a:stretch>
        </p:blipFill>
        <p:spPr>
          <a:xfrm>
            <a:off x="182563" y="3019425"/>
            <a:ext cx="5468937" cy="3379788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137BBDBF-4858-F6EA-11EC-3119A7C87F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8075" y="6812633"/>
            <a:ext cx="5267425" cy="324554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8BBF166-87B9-1768-6C48-2B515A86F2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61" y="6812632"/>
            <a:ext cx="5404939" cy="337978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CB81965E-D8C8-A74B-18DA-FD0D5F2F4A8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8951" y="3090754"/>
            <a:ext cx="5519424" cy="3308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9642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4" descr="ÐÐ°ÑÑÐ¸Ð½ÐºÐ¸ Ð¿Ð¾ Ð·Ð°Ð¿ÑÐ¾ÑÑ Ð³ÐµÑÐ± ÐÐÐ Ð¼Ð¾ÑÐºÐ²Ñ">
            <a:extLst>
              <a:ext uri="{FF2B5EF4-FFF2-40B4-BE49-F238E27FC236}">
                <a16:creationId xmlns:a16="http://schemas.microsoft.com/office/drawing/2014/main" xmlns="" id="{B2D2C1EC-1448-CC89-ACF9-3AD7A6663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C9EE23AA-A29C-B6D3-0060-66F3CDAEF372}"/>
              </a:ext>
            </a:extLst>
          </p:cNvPr>
          <p:cNvSpPr/>
          <p:nvPr/>
        </p:nvSpPr>
        <p:spPr>
          <a:xfrm>
            <a:off x="5812692" y="1255265"/>
            <a:ext cx="6612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50 лет Октября ул., д.25</a:t>
            </a:r>
            <a:endParaRPr lang="ru-RU" sz="2000" b="1" spc="1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E2702782-AE81-EA8D-80CE-238B2B3E7366}"/>
              </a:ext>
            </a:extLst>
          </p:cNvPr>
          <p:cNvSpPr/>
          <p:nvPr/>
        </p:nvSpPr>
        <p:spPr>
          <a:xfrm>
            <a:off x="9613155" y="266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</a:t>
            </a:r>
            <a:r>
              <a:rPr lang="ru-RU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ПОСЛЕ</a:t>
            </a:r>
            <a:r>
              <a:rPr lang="ru-RU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БЛАГОУСТРОЙСТВА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F25D3199-A191-9D0D-2385-1D640B813BE8}"/>
              </a:ext>
            </a:extLst>
          </p:cNvPr>
          <p:cNvSpPr/>
          <p:nvPr/>
        </p:nvSpPr>
        <p:spPr>
          <a:xfrm>
            <a:off x="867447" y="269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</a:t>
            </a:r>
            <a:r>
              <a:rPr lang="ru-RU" sz="1600" b="1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ДО</a:t>
            </a:r>
            <a:r>
              <a:rPr lang="ru-RU" sz="1600" b="1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БЛАГОУСТРОЙСТВА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58B1860-6516-98A8-683D-7780D99F310A}"/>
              </a:ext>
            </a:extLst>
          </p:cNvPr>
          <p:cNvSpPr txBox="1"/>
          <p:nvPr/>
        </p:nvSpPr>
        <p:spPr>
          <a:xfrm>
            <a:off x="5808986" y="302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</a:t>
            </a:r>
            <a:r>
              <a:rPr lang="ru-RU" sz="2400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РАБОТЫ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013D2638-4F02-FA8D-990B-22EA095EF878}"/>
              </a:ext>
            </a:extLst>
          </p:cNvPr>
          <p:cNvSpPr/>
          <p:nvPr/>
        </p:nvSpPr>
        <p:spPr>
          <a:xfrm>
            <a:off x="5830624" y="3480391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МАЛЫХ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АРХИТЕКТУРНЫХ</a:t>
            </a:r>
            <a:r>
              <a:rPr lang="ru-RU" sz="1600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ФОРМ</a:t>
            </a:r>
          </a:p>
          <a:p>
            <a:pPr marL="342900" indent="-342900">
              <a:buFontTx/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ТРАВМОБЕЗОПАСНОГО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АСФАЛЬТОБЕТОННОГО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БОРТОВОГО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КАМНЯ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ОЗЕЛЕНЕНИЕ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867F4611-35D6-8847-39C0-5F221BE582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85" y="277341"/>
            <a:ext cx="1491257" cy="151492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7A9B76E9-56B3-770F-C7AA-863D67AB7E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2" r="4512"/>
          <a:stretch>
            <a:fillRect/>
          </a:stretch>
        </p:blipFill>
        <p:spPr>
          <a:xfrm>
            <a:off x="182563" y="3019425"/>
            <a:ext cx="5468937" cy="337978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25DCAFED-5474-7CFB-3806-EC40E9FEF68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6" r="4526"/>
          <a:stretch>
            <a:fillRect/>
          </a:stretch>
        </p:blipFill>
        <p:spPr>
          <a:xfrm>
            <a:off x="171450" y="6784975"/>
            <a:ext cx="5468938" cy="3379788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4B888F11-6A5F-A121-4172-5D6E86D5F1C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6876" y="3145967"/>
            <a:ext cx="5579667" cy="341447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C21EC99-0508-85C3-BD10-6407EF73572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0589" y="6740324"/>
            <a:ext cx="5570600" cy="3430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9823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;p1"/>
          <p:cNvSpPr/>
          <p:nvPr/>
        </p:nvSpPr>
        <p:spPr>
          <a:xfrm>
            <a:off x="7303868" y="10347480"/>
            <a:ext cx="573203" cy="1846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14" descr="ÐÐ°ÑÑÐ¸Ð½ÐºÐ¸ Ð¿Ð¾ Ð·Ð°Ð¿ÑÐ¾ÑÑ Ð³ÐµÑÐ± ÐÐÐ Ð¼Ð¾ÑÐºÐ²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570816" y="1392157"/>
            <a:ext cx="6612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50 лет Октября ул., д.27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613155" y="266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</a:t>
            </a:r>
            <a:r>
              <a:rPr lang="ru-RU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ПОСЛЕ</a:t>
            </a:r>
            <a:r>
              <a:rPr lang="ru-RU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БЛАГОУСТРОЙСТВА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867447" y="269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</a:t>
            </a:r>
            <a:r>
              <a:rPr lang="ru-RU" sz="1600" b="1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ДО</a:t>
            </a:r>
            <a:r>
              <a:rPr lang="ru-RU" sz="1600" b="1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БЛАГОУСТРОЙСТВА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808986" y="302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</a:t>
            </a:r>
            <a:r>
              <a:rPr lang="ru-RU" sz="2400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РАБОТЫ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5830624" y="3480391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МАЛЫХ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АРХИТЕКТУРНЫХ</a:t>
            </a:r>
            <a:r>
              <a:rPr lang="ru-RU" sz="1600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ФОРМ</a:t>
            </a:r>
          </a:p>
          <a:p>
            <a:pPr marL="342900" indent="-342900">
              <a:buFontTx/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ТРАВМОБЕЗОПАСНОГО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АСФАЛЬТОБЕТОННОГО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БОРТОВОГО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КАМНЯ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ОЗЕЛЕНЕНИЕ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B5060537-BEB7-4DD2-964A-6A18A2E4D49F}"/>
              </a:ext>
            </a:extLst>
          </p:cNvPr>
          <p:cNvSpPr txBox="1"/>
          <p:nvPr/>
        </p:nvSpPr>
        <p:spPr>
          <a:xfrm>
            <a:off x="598800" y="649600"/>
            <a:ext cx="1612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Герб</a:t>
            </a:r>
            <a:r>
              <a:rPr lang="ru-RU" sz="2000" b="1" spc="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F58043B2-CEAA-539D-271A-F3A03759C1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85" y="277341"/>
            <a:ext cx="1491257" cy="1514926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xmlns="" id="{9D70E933-6D6D-6D50-AC0F-44A7DDED0E2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642" r="12642"/>
          <a:stretch/>
        </p:blipFill>
        <p:spPr>
          <a:xfrm>
            <a:off x="233050" y="3259558"/>
            <a:ext cx="5403554" cy="3299503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xmlns="" id="{460B7DDF-FAD5-9098-5659-41E5DB082E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050" y="6911530"/>
            <a:ext cx="5403554" cy="314665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FEC1CCD0-D1DC-7F48-894B-898F5A28FD4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1974" y="6769286"/>
            <a:ext cx="5265744" cy="331524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D29469D6-E5D3-F135-4BD6-F150A4CC0D0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1172" y="3002715"/>
            <a:ext cx="5436546" cy="3556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2152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;p1"/>
          <p:cNvSpPr/>
          <p:nvPr/>
        </p:nvSpPr>
        <p:spPr>
          <a:xfrm>
            <a:off x="7303868" y="10347480"/>
            <a:ext cx="573203" cy="1846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14" descr="ÐÐ°ÑÑÐ¸Ð½ÐºÐ¸ Ð¿Ð¾ Ð·Ð°Ð¿ÑÐ¾ÑÑ Ð³ÐµÑÐ± ÐÐÐ Ð¼Ð¾ÑÐºÐ²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570816" y="1392157"/>
            <a:ext cx="6612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50 лет Октября ул., д.27 к.1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613155" y="266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</a:t>
            </a:r>
            <a:r>
              <a:rPr lang="ru-RU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ПОСЛЕ</a:t>
            </a:r>
            <a:r>
              <a:rPr lang="ru-RU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БЛАГОУСТРОЙСТВА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867447" y="269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</a:t>
            </a:r>
            <a:r>
              <a:rPr lang="ru-RU" sz="1600" b="1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ДО</a:t>
            </a:r>
            <a:r>
              <a:rPr lang="ru-RU" sz="1600" b="1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БЛАГОУСТРОЙСТВА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808986" y="302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</a:t>
            </a:r>
            <a:r>
              <a:rPr lang="ru-RU" sz="2400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РАБОТЫ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5830624" y="3480391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МАЛЫХ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АРХИТЕКТУРНЫХ</a:t>
            </a:r>
            <a:r>
              <a:rPr lang="ru-RU" sz="1600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ФОРМ</a:t>
            </a:r>
          </a:p>
          <a:p>
            <a:pPr marL="342900" indent="-342900">
              <a:buFontTx/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ТРАВМОБЕЗОПАСНОГО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АСФАЛЬТОБЕТОННОГО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БОРТОВОГО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КАМНЯ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ОЗЕЛЕНЕНИЕ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B5060537-BEB7-4DD2-964A-6A18A2E4D49F}"/>
              </a:ext>
            </a:extLst>
          </p:cNvPr>
          <p:cNvSpPr txBox="1"/>
          <p:nvPr/>
        </p:nvSpPr>
        <p:spPr>
          <a:xfrm>
            <a:off x="598800" y="649600"/>
            <a:ext cx="1612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Герб</a:t>
            </a:r>
            <a:r>
              <a:rPr lang="ru-RU" sz="2000" b="1" spc="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F58043B2-CEAA-539D-271A-F3A03759C1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85" y="277341"/>
            <a:ext cx="1491257" cy="151492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67F30A1F-B9A2-251E-8E07-1A468F51710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" r="24"/>
          <a:stretch>
            <a:fillRect/>
          </a:stretch>
        </p:blipFill>
        <p:spPr>
          <a:xfrm>
            <a:off x="260565" y="3121253"/>
            <a:ext cx="5538422" cy="318262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B9FC2305-5547-0520-2FD3-70FC34BC12D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" r="38"/>
          <a:stretch>
            <a:fillRect/>
          </a:stretch>
        </p:blipFill>
        <p:spPr>
          <a:xfrm>
            <a:off x="292579" y="6569359"/>
            <a:ext cx="5538379" cy="31153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5C017C36-9A4E-AC27-171C-7FD7BD19B2C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3117" y="6761603"/>
            <a:ext cx="5686418" cy="323267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4AA8D828-5F51-F267-D4A1-E58FDD52088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72" b="7272"/>
          <a:stretch>
            <a:fillRect/>
          </a:stretch>
        </p:blipFill>
        <p:spPr>
          <a:xfrm>
            <a:off x="9460588" y="3184063"/>
            <a:ext cx="5521864" cy="3198610"/>
          </a:xfrm>
        </p:spPr>
      </p:pic>
    </p:spTree>
    <p:extLst>
      <p:ext uri="{BB962C8B-B14F-4D97-AF65-F5344CB8AC3E}">
        <p14:creationId xmlns:p14="http://schemas.microsoft.com/office/powerpoint/2010/main" val="2963390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;p1"/>
          <p:cNvSpPr/>
          <p:nvPr/>
        </p:nvSpPr>
        <p:spPr>
          <a:xfrm>
            <a:off x="7303868" y="10347480"/>
            <a:ext cx="573203" cy="1846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14" descr="ÐÐ°ÑÑÐ¸Ð½ÐºÐ¸ Ð¿Ð¾ Ð·Ð°Ð¿ÑÐ¾ÑÑ Ð³ÐµÑÐ± ÐÐÐ Ð¼Ð¾ÑÐºÐ²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570816" y="1392157"/>
            <a:ext cx="6612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50 лет Октября ул., д.27 к.2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613155" y="266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</a:t>
            </a:r>
            <a:r>
              <a:rPr lang="ru-RU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ПОСЛЕ</a:t>
            </a:r>
            <a:r>
              <a:rPr lang="ru-RU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БЛАГОУСТРОЙСТВА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867447" y="269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</a:t>
            </a:r>
            <a:r>
              <a:rPr lang="ru-RU" sz="1600" b="1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ДО</a:t>
            </a:r>
            <a:r>
              <a:rPr lang="ru-RU" sz="1600" b="1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БЛАГОУСТРОЙСТВА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808986" y="302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</a:t>
            </a:r>
            <a:r>
              <a:rPr lang="ru-RU" sz="2400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РАБОТЫ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5830624" y="3480391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МАЛЫХ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АРХИТЕКТУРНЫХ</a:t>
            </a:r>
            <a:r>
              <a:rPr lang="ru-RU" sz="1600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ФОРМ</a:t>
            </a:r>
          </a:p>
          <a:p>
            <a:pPr marL="342900" indent="-342900">
              <a:buFontTx/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ТРАВМОБЕЗОПАСНОГО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АСФАЛЬТОБЕТОННОГО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БОРТОВОГО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КАМНЯ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ОЗЕЛЕНЕНИЕ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B5060537-BEB7-4DD2-964A-6A18A2E4D49F}"/>
              </a:ext>
            </a:extLst>
          </p:cNvPr>
          <p:cNvSpPr txBox="1"/>
          <p:nvPr/>
        </p:nvSpPr>
        <p:spPr>
          <a:xfrm>
            <a:off x="598800" y="649600"/>
            <a:ext cx="1612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Герб</a:t>
            </a:r>
            <a:r>
              <a:rPr lang="ru-RU" sz="2000" b="1" spc="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F58043B2-CEAA-539D-271A-F3A03759C1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85" y="277341"/>
            <a:ext cx="1491257" cy="151492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51C8C5B6-752D-2EAC-122F-1F9400F2448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00" y="2940023"/>
            <a:ext cx="5501073" cy="3092849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0B9BFDCE-4968-806F-067B-590E8C7BA1D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5051" y="3235086"/>
            <a:ext cx="5448035" cy="306452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63EC9A24-AE7B-737E-D6C5-3E1C92C3AA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00" y="6299606"/>
            <a:ext cx="5501073" cy="3448846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97544502-DE98-9848-6153-E3452A20384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8950" y="6613151"/>
            <a:ext cx="5424135" cy="3065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442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4" descr="ÐÐ°ÑÑÐ¸Ð½ÐºÐ¸ Ð¿Ð¾ Ð·Ð°Ð¿ÑÐ¾ÑÑ Ð³ÐµÑÐ± ÐÐÐ Ð¼Ð¾ÑÐºÐ²Ñ">
            <a:extLst>
              <a:ext uri="{FF2B5EF4-FFF2-40B4-BE49-F238E27FC236}">
                <a16:creationId xmlns:a16="http://schemas.microsoft.com/office/drawing/2014/main" xmlns="" id="{10220754-9FB0-96D7-E365-82AB25C8D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9EE20014-4109-614E-5FE7-7AF9E8F421E5}"/>
              </a:ext>
            </a:extLst>
          </p:cNvPr>
          <p:cNvSpPr/>
          <p:nvPr/>
        </p:nvSpPr>
        <p:spPr>
          <a:xfrm>
            <a:off x="4570816" y="1392157"/>
            <a:ext cx="6612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Ул. Главмосстроя д.4 к.1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248A6065-3380-9DEC-0568-55B6DC171C18}"/>
              </a:ext>
            </a:extLst>
          </p:cNvPr>
          <p:cNvSpPr/>
          <p:nvPr/>
        </p:nvSpPr>
        <p:spPr>
          <a:xfrm>
            <a:off x="9613155" y="266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</a:t>
            </a:r>
            <a:r>
              <a:rPr lang="ru-RU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ПОСЛЕ</a:t>
            </a:r>
            <a:r>
              <a:rPr lang="ru-RU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БЛАГОУСТРОЙСТВА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EE0E448B-20DA-CD29-1820-169CB4CC53F8}"/>
              </a:ext>
            </a:extLst>
          </p:cNvPr>
          <p:cNvSpPr/>
          <p:nvPr/>
        </p:nvSpPr>
        <p:spPr>
          <a:xfrm>
            <a:off x="867447" y="269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</a:t>
            </a:r>
            <a:r>
              <a:rPr lang="ru-RU" sz="1600" b="1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ДО</a:t>
            </a:r>
            <a:r>
              <a:rPr lang="ru-RU" sz="1600" b="1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БЛАГОУСТРОЙСТВА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027303B6-FBA1-B7D9-8C40-17E0F8A1CB4C}"/>
              </a:ext>
            </a:extLst>
          </p:cNvPr>
          <p:cNvSpPr txBox="1"/>
          <p:nvPr/>
        </p:nvSpPr>
        <p:spPr>
          <a:xfrm>
            <a:off x="5808986" y="302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</a:t>
            </a:r>
            <a:r>
              <a:rPr lang="ru-RU" sz="2400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РАБОТЫ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59522D5C-DEB0-643E-FC07-C844E043D7DB}"/>
              </a:ext>
            </a:extLst>
          </p:cNvPr>
          <p:cNvSpPr/>
          <p:nvPr/>
        </p:nvSpPr>
        <p:spPr>
          <a:xfrm>
            <a:off x="5766305" y="3490391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МАЛЫХ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АРХИТЕКТУРНЫХ</a:t>
            </a:r>
            <a:r>
              <a:rPr lang="ru-RU" sz="1600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ФОРМ</a:t>
            </a:r>
          </a:p>
          <a:p>
            <a:pPr marL="342900" indent="-342900">
              <a:buFontTx/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ТРАВМОБЕЗОПАСНОГО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АСФАЛЬТОБЕТОННОГО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БОРТОВОГО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КАМНЯ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ОЗЕЛЕНЕНИЕ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EE4D4407-BD5B-60E4-3CD8-C6815B8F3C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85" y="277341"/>
            <a:ext cx="1491257" cy="151492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A8250B38-506B-8716-CC6C-49E54CE0738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876" r="12876"/>
          <a:stretch/>
        </p:blipFill>
        <p:spPr>
          <a:xfrm>
            <a:off x="190500" y="3191093"/>
            <a:ext cx="5467741" cy="343850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F5A2B1EC-E2B9-A148-2254-95CCAEA176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3154" y="3191094"/>
            <a:ext cx="5317283" cy="343850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0B3065A5-5C97-9DF2-2FED-A39824D39AC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3154" y="6975970"/>
            <a:ext cx="5317283" cy="343850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B73A457-77A5-DB87-0435-AC830CB67C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320" y="6913600"/>
            <a:ext cx="5467740" cy="3154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5679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;p1"/>
          <p:cNvSpPr/>
          <p:nvPr/>
        </p:nvSpPr>
        <p:spPr>
          <a:xfrm>
            <a:off x="7303868" y="10347480"/>
            <a:ext cx="573203" cy="1846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14" descr="ÐÐ°ÑÑÐ¸Ð½ÐºÐ¸ Ð¿Ð¾ Ð·Ð°Ð¿ÑÐ¾ÑÑ Ð³ÐµÑÐ± ÐÐÐ Ð¼Ð¾ÑÐºÐ²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570816" y="1392157"/>
            <a:ext cx="6612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Ул. Главмосстроя д.4 к.2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613155" y="266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</a:t>
            </a:r>
            <a:r>
              <a:rPr lang="ru-RU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ПОСЛЕ</a:t>
            </a:r>
            <a:r>
              <a:rPr lang="ru-RU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БЛАГОУСТРОЙСТВА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867447" y="269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</a:t>
            </a:r>
            <a:r>
              <a:rPr lang="ru-RU" sz="1600" b="1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ДО</a:t>
            </a:r>
            <a:r>
              <a:rPr lang="ru-RU" sz="1600" b="1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БЛАГОУСТРОЙСТВА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808986" y="302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</a:t>
            </a:r>
            <a:r>
              <a:rPr lang="ru-RU" sz="2400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РАБОТЫ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5830624" y="3480391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МАЛЫХ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АРХИТЕКТУРНЫХ</a:t>
            </a:r>
            <a:r>
              <a:rPr lang="ru-RU" sz="1600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ФОРМ</a:t>
            </a:r>
          </a:p>
          <a:p>
            <a:pPr marL="342900" indent="-342900">
              <a:buFontTx/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ТРАВМОБЕЗОПАСНОГО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АСФАЛЬТОБЕТОННОГО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БОРТОВОГО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КАМНЯ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ОЗЕЛЕНЕНИЕ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B5060537-BEB7-4DD2-964A-6A18A2E4D49F}"/>
              </a:ext>
            </a:extLst>
          </p:cNvPr>
          <p:cNvSpPr txBox="1"/>
          <p:nvPr/>
        </p:nvSpPr>
        <p:spPr>
          <a:xfrm>
            <a:off x="598800" y="649600"/>
            <a:ext cx="1612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Герб</a:t>
            </a:r>
            <a:r>
              <a:rPr lang="ru-RU" sz="2000" b="1" spc="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F58043B2-CEAA-539D-271A-F3A03759C1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85" y="277341"/>
            <a:ext cx="1491257" cy="151492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5D5F260-E03B-A711-A218-812A1F45A23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 t="24426" b="24426"/>
          <a:stretch/>
        </p:blipFill>
        <p:spPr>
          <a:xfrm>
            <a:off x="317684" y="3191093"/>
            <a:ext cx="5318919" cy="3298591"/>
          </a:xfr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C88FB11A-F749-E763-56F2-E52A94E55AB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601333" y="3259558"/>
            <a:ext cx="5371967" cy="3563422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25740D6-D28E-E067-AEE7-4A7D3ED2664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332" y="7077293"/>
            <a:ext cx="5371967" cy="336252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8329718-E8D0-57DA-AF1E-5DD887D9B4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377" y="6908881"/>
            <a:ext cx="5318919" cy="3133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8726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4" descr="ÐÐ°ÑÑÐ¸Ð½ÐºÐ¸ Ð¿Ð¾ Ð·Ð°Ð¿ÑÐ¾ÑÑ Ð³ÐµÑÐ± ÐÐÐ Ð¼Ð¾ÑÐºÐ²Ñ">
            <a:extLst>
              <a:ext uri="{FF2B5EF4-FFF2-40B4-BE49-F238E27FC236}">
                <a16:creationId xmlns:a16="http://schemas.microsoft.com/office/drawing/2014/main" xmlns="" id="{F89C947F-EFCB-7FF5-AA7B-65AB569A8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6D8F453C-97BD-204B-9849-57D242B82C76}"/>
              </a:ext>
            </a:extLst>
          </p:cNvPr>
          <p:cNvSpPr/>
          <p:nvPr/>
        </p:nvSpPr>
        <p:spPr>
          <a:xfrm>
            <a:off x="5812692" y="1255265"/>
            <a:ext cx="6612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Главмосстроя ул., д.6</a:t>
            </a:r>
            <a:endParaRPr lang="ru-RU" sz="2000" b="1" spc="1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A4464ED9-6011-00F3-37F6-AAF9040CD13D}"/>
              </a:ext>
            </a:extLst>
          </p:cNvPr>
          <p:cNvSpPr/>
          <p:nvPr/>
        </p:nvSpPr>
        <p:spPr>
          <a:xfrm>
            <a:off x="9613155" y="266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</a:t>
            </a:r>
            <a:r>
              <a:rPr lang="ru-RU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ПОСЛЕ</a:t>
            </a:r>
            <a:r>
              <a:rPr lang="ru-RU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БЛАГОУСТРОЙСТВА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D0010058-CE1E-D055-A48C-F7FEEE0E0CBB}"/>
              </a:ext>
            </a:extLst>
          </p:cNvPr>
          <p:cNvSpPr/>
          <p:nvPr/>
        </p:nvSpPr>
        <p:spPr>
          <a:xfrm>
            <a:off x="867447" y="269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</a:t>
            </a:r>
            <a:r>
              <a:rPr lang="ru-RU" sz="1600" b="1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ДО</a:t>
            </a:r>
            <a:r>
              <a:rPr lang="ru-RU" sz="1600" b="1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БЛАГОУСТРОЙСТВА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2DEA76C-9C93-09CF-E8D6-7A099A196CB6}"/>
              </a:ext>
            </a:extLst>
          </p:cNvPr>
          <p:cNvSpPr txBox="1"/>
          <p:nvPr/>
        </p:nvSpPr>
        <p:spPr>
          <a:xfrm>
            <a:off x="5808986" y="302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</a:t>
            </a:r>
            <a:r>
              <a:rPr lang="ru-RU" sz="2400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РАБОТЫ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8723BD43-6580-F202-F2A5-1A9D484641BB}"/>
              </a:ext>
            </a:extLst>
          </p:cNvPr>
          <p:cNvSpPr/>
          <p:nvPr/>
        </p:nvSpPr>
        <p:spPr>
          <a:xfrm>
            <a:off x="5830624" y="3480391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МАЛЫХ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АРХИТЕКТУРНЫХ</a:t>
            </a:r>
            <a:r>
              <a:rPr lang="ru-RU" sz="1600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ФОРМ</a:t>
            </a:r>
          </a:p>
          <a:p>
            <a:pPr marL="342900" indent="-342900">
              <a:buFontTx/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ТРАВМОБЕЗОПАСНОГО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АСФАЛЬТОБЕТОННОГО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БОРТОВОГО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КАМНЯ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ОЗЕЛЕНЕНИЕ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2785C9A5-ABE7-454B-BFE2-01BBE479F2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85" y="277341"/>
            <a:ext cx="1491257" cy="151492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219F463B-117C-2508-56D3-CB721103E77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87" b="8787"/>
          <a:stretch>
            <a:fillRect/>
          </a:stretch>
        </p:blipFill>
        <p:spPr>
          <a:xfrm>
            <a:off x="182563" y="3019425"/>
            <a:ext cx="5468937" cy="337978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A67CB91-0E2D-D54A-3028-C1BD91F238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63" y="6811672"/>
            <a:ext cx="5468937" cy="324651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34A51232-0636-F6AF-BBE4-5FE470CFB2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8951" y="3071442"/>
            <a:ext cx="5519424" cy="328787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1E5CA5DE-BD6C-5144-7C18-4F2B047089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8951" y="6757501"/>
            <a:ext cx="5554187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2567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4" descr="ÐÐ°ÑÑÐ¸Ð½ÐºÐ¸ Ð¿Ð¾ Ð·Ð°Ð¿ÑÐ¾ÑÑ Ð³ÐµÑÐ± ÐÐÐ Ð¼Ð¾ÑÐºÐ²Ñ">
            <a:extLst>
              <a:ext uri="{FF2B5EF4-FFF2-40B4-BE49-F238E27FC236}">
                <a16:creationId xmlns:a16="http://schemas.microsoft.com/office/drawing/2014/main" xmlns="" id="{E9B75830-139B-C8A2-43D6-681A23751E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113E1FEB-D23A-D1AB-FCB4-3860EA27AD7B}"/>
              </a:ext>
            </a:extLst>
          </p:cNvPr>
          <p:cNvSpPr/>
          <p:nvPr/>
        </p:nvSpPr>
        <p:spPr>
          <a:xfrm>
            <a:off x="4589866" y="1392157"/>
            <a:ext cx="6612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Ул. Главмосстроя д.8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8C1B1D07-F1C5-48CC-8527-E4A6E9F5217F}"/>
              </a:ext>
            </a:extLst>
          </p:cNvPr>
          <p:cNvSpPr/>
          <p:nvPr/>
        </p:nvSpPr>
        <p:spPr>
          <a:xfrm>
            <a:off x="9613155" y="266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</a:t>
            </a:r>
            <a:r>
              <a:rPr lang="ru-RU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ПОСЛЕ</a:t>
            </a:r>
            <a:r>
              <a:rPr lang="ru-RU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БЛАГОУСТРОЙСТВА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368E13AF-F475-CE2F-777F-8A359CB66E57}"/>
              </a:ext>
            </a:extLst>
          </p:cNvPr>
          <p:cNvSpPr/>
          <p:nvPr/>
        </p:nvSpPr>
        <p:spPr>
          <a:xfrm>
            <a:off x="867447" y="269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</a:t>
            </a:r>
            <a:r>
              <a:rPr lang="ru-RU" sz="1600" b="1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ДО</a:t>
            </a:r>
            <a:r>
              <a:rPr lang="ru-RU" sz="1600" b="1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БЛАГОУСТРОЙСТВА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1124C993-9A9A-0E32-6C64-4D9DAC767FED}"/>
              </a:ext>
            </a:extLst>
          </p:cNvPr>
          <p:cNvSpPr txBox="1"/>
          <p:nvPr/>
        </p:nvSpPr>
        <p:spPr>
          <a:xfrm>
            <a:off x="5808986" y="302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</a:t>
            </a:r>
            <a:r>
              <a:rPr lang="ru-RU" sz="2400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РАБОТЫ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013F15FB-8312-337F-BBC7-E047C53E7A84}"/>
              </a:ext>
            </a:extLst>
          </p:cNvPr>
          <p:cNvSpPr/>
          <p:nvPr/>
        </p:nvSpPr>
        <p:spPr>
          <a:xfrm>
            <a:off x="5830624" y="3480391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МАЛЫХ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АРХИТЕКТУРНЫХ</a:t>
            </a:r>
            <a:r>
              <a:rPr lang="ru-RU" sz="1600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ФОРМ</a:t>
            </a:r>
          </a:p>
          <a:p>
            <a:pPr marL="342900" indent="-342900">
              <a:buFontTx/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ТРАВМОБЕЗОПАСНОГО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АСФАЛЬТОБЕТОННОГО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БОРТОВОГО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КАМНЯ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ОЗЕЛЕНЕНИЕ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163BFD3F-E4CC-EEEB-2FEA-BD56B5BFDF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85" y="277341"/>
            <a:ext cx="1491257" cy="151492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CC58F332-9BD2-15A3-CF5E-BB31563DCF5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055" r="20055"/>
          <a:stretch/>
        </p:blipFill>
        <p:spPr>
          <a:xfrm>
            <a:off x="217714" y="3028726"/>
            <a:ext cx="5346323" cy="38862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A79D3E64-F68D-E9D2-5790-C7ECB619669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6884" y="3028727"/>
            <a:ext cx="5336340" cy="3635661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33F3C911-6AA8-ED16-0727-E3B8AC8F7F2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9794" y="6923868"/>
            <a:ext cx="5353430" cy="349060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51D4E36-CC5B-F551-81A1-E976C03264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13" y="7101808"/>
            <a:ext cx="5346323" cy="2956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6035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4" descr="ÐÐ°ÑÑÐ¸Ð½ÐºÐ¸ Ð¿Ð¾ Ð·Ð°Ð¿ÑÐ¾ÑÑ Ð³ÐµÑÐ± ÐÐÐ Ð¼Ð¾ÑÐºÐ²Ñ">
            <a:extLst>
              <a:ext uri="{FF2B5EF4-FFF2-40B4-BE49-F238E27FC236}">
                <a16:creationId xmlns:a16="http://schemas.microsoft.com/office/drawing/2014/main" xmlns="" id="{6B9A29CC-FFA6-9305-1FAD-1157E005B6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D90A5569-24F1-3723-F8CD-193A8C04DCE7}"/>
              </a:ext>
            </a:extLst>
          </p:cNvPr>
          <p:cNvSpPr/>
          <p:nvPr/>
        </p:nvSpPr>
        <p:spPr>
          <a:xfrm>
            <a:off x="5812692" y="1255265"/>
            <a:ext cx="6612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Главмосстроя ул., д.10</a:t>
            </a:r>
            <a:endParaRPr lang="ru-RU" sz="2000" b="1" spc="1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1824713C-69B6-F060-A909-1496EAD07DF3}"/>
              </a:ext>
            </a:extLst>
          </p:cNvPr>
          <p:cNvSpPr/>
          <p:nvPr/>
        </p:nvSpPr>
        <p:spPr>
          <a:xfrm>
            <a:off x="9613155" y="266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</a:t>
            </a:r>
            <a:r>
              <a:rPr lang="ru-RU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ПОСЛЕ</a:t>
            </a:r>
            <a:r>
              <a:rPr lang="ru-RU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БЛАГОУСТРОЙСТВА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455894E3-788D-60E8-BABD-FF3A5B1C8ADC}"/>
              </a:ext>
            </a:extLst>
          </p:cNvPr>
          <p:cNvSpPr/>
          <p:nvPr/>
        </p:nvSpPr>
        <p:spPr>
          <a:xfrm>
            <a:off x="867447" y="269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</a:t>
            </a:r>
            <a:r>
              <a:rPr lang="ru-RU" sz="1600" b="1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ДО</a:t>
            </a:r>
            <a:r>
              <a:rPr lang="ru-RU" sz="1600" b="1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БЛАГОУСТРОЙСТВА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65486B5-F23D-59A5-E550-619A5B0F732D}"/>
              </a:ext>
            </a:extLst>
          </p:cNvPr>
          <p:cNvSpPr txBox="1"/>
          <p:nvPr/>
        </p:nvSpPr>
        <p:spPr>
          <a:xfrm>
            <a:off x="5808986" y="302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</a:t>
            </a:r>
            <a:r>
              <a:rPr lang="ru-RU" sz="2400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РАБОТЫ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93EE22E9-E6E0-C7AF-BF07-BB73E669FB6B}"/>
              </a:ext>
            </a:extLst>
          </p:cNvPr>
          <p:cNvSpPr/>
          <p:nvPr/>
        </p:nvSpPr>
        <p:spPr>
          <a:xfrm>
            <a:off x="5830624" y="3480391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МАЛЫХ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АРХИТЕКТУРНЫХ</a:t>
            </a:r>
            <a:r>
              <a:rPr lang="ru-RU" sz="1600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ФОРМ</a:t>
            </a:r>
          </a:p>
          <a:p>
            <a:pPr marL="342900" indent="-342900">
              <a:buFontTx/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ТРАВМОБЕЗОПАСНОГО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АСФАЛЬТОБЕТОННОГО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БОРТОВОГО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КАМНЯ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ОЗЕЛЕНЕНИЕ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FD225E11-7675-346A-B5E1-B73B04A676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85" y="277341"/>
            <a:ext cx="1491257" cy="151492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4397212A-0588-AD5E-3062-B47FC3B0E6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2" r="4512"/>
          <a:stretch>
            <a:fillRect/>
          </a:stretch>
        </p:blipFill>
        <p:spPr>
          <a:xfrm>
            <a:off x="182563" y="3019425"/>
            <a:ext cx="5468937" cy="337978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24D72964-620D-48D4-1D02-5CCFAAEE90E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8075" y="3002715"/>
            <a:ext cx="5121112" cy="3686843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0E6463A5-F86E-B19F-72AD-18877A7878E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8075" y="6952393"/>
            <a:ext cx="5121112" cy="319945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B56C839-8049-E77B-41BD-6B624DBB51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63" y="6952393"/>
            <a:ext cx="5468937" cy="318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5388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4" descr="ÐÐ°ÑÑÐ¸Ð½ÐºÐ¸ Ð¿Ð¾ Ð·Ð°Ð¿ÑÐ¾ÑÑ Ð³ÐµÑÐ± ÐÐÐ Ð¼Ð¾ÑÐºÐ²Ñ">
            <a:extLst>
              <a:ext uri="{FF2B5EF4-FFF2-40B4-BE49-F238E27FC236}">
                <a16:creationId xmlns:a16="http://schemas.microsoft.com/office/drawing/2014/main" xmlns="" id="{B733B860-D691-0EAD-AE39-31B2AFC428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6D78556E-5D90-B1E5-399B-9D2D87E9DA8A}"/>
              </a:ext>
            </a:extLst>
          </p:cNvPr>
          <p:cNvSpPr/>
          <p:nvPr/>
        </p:nvSpPr>
        <p:spPr>
          <a:xfrm>
            <a:off x="5812692" y="1255265"/>
            <a:ext cx="6612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Главмосстроя ул., д.12</a:t>
            </a:r>
            <a:endParaRPr lang="ru-RU" sz="2000" b="1" spc="1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2F3C4ED8-562D-3624-712B-E565490655E6}"/>
              </a:ext>
            </a:extLst>
          </p:cNvPr>
          <p:cNvSpPr/>
          <p:nvPr/>
        </p:nvSpPr>
        <p:spPr>
          <a:xfrm>
            <a:off x="9613155" y="266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</a:t>
            </a:r>
            <a:r>
              <a:rPr lang="ru-RU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ПОСЛЕ</a:t>
            </a:r>
            <a:r>
              <a:rPr lang="ru-RU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БЛАГОУСТРОЙСТВА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9E7939F7-8CF0-D482-604F-B05D45233E3D}"/>
              </a:ext>
            </a:extLst>
          </p:cNvPr>
          <p:cNvSpPr/>
          <p:nvPr/>
        </p:nvSpPr>
        <p:spPr>
          <a:xfrm>
            <a:off x="867447" y="269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</a:t>
            </a:r>
            <a:r>
              <a:rPr lang="ru-RU" sz="1600" b="1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ДО</a:t>
            </a:r>
            <a:r>
              <a:rPr lang="ru-RU" sz="1600" b="1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БЛАГОУСТРОЙСТВА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361DC3C-EC8B-F4E2-18A9-EE0AF1ED86B9}"/>
              </a:ext>
            </a:extLst>
          </p:cNvPr>
          <p:cNvSpPr txBox="1"/>
          <p:nvPr/>
        </p:nvSpPr>
        <p:spPr>
          <a:xfrm>
            <a:off x="5808986" y="302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</a:t>
            </a:r>
            <a:r>
              <a:rPr lang="ru-RU" sz="2400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РАБОТЫ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67AD14B8-C1BA-839E-0AAA-22473262F814}"/>
              </a:ext>
            </a:extLst>
          </p:cNvPr>
          <p:cNvSpPr/>
          <p:nvPr/>
        </p:nvSpPr>
        <p:spPr>
          <a:xfrm>
            <a:off x="5830624" y="3480391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МАЛЫХ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АРХИТЕКТУРНЫХ</a:t>
            </a:r>
            <a:r>
              <a:rPr lang="ru-RU" sz="1600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ФОРМ</a:t>
            </a:r>
          </a:p>
          <a:p>
            <a:pPr marL="342900" indent="-342900">
              <a:buFontTx/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ТРАВМОБЕЗОПАСНОГО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АСФАЛЬТОБЕТОННОГО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БОРТОВОГО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КАМНЯ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ОЗЕЛЕНЕНИЕ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7949724B-65CE-8D9D-6F11-1811174C08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85" y="277341"/>
            <a:ext cx="1491257" cy="151492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B87B7940-EBBD-26F7-33B0-E5DB781829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2" b="532"/>
          <a:stretch>
            <a:fillRect/>
          </a:stretch>
        </p:blipFill>
        <p:spPr>
          <a:xfrm>
            <a:off x="182563" y="3019425"/>
            <a:ext cx="5468937" cy="337978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A2C1521C-B38B-4F18-75C5-1496F4F8E8C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6437" y="3176540"/>
            <a:ext cx="5425120" cy="3222673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1179F08E-0282-A423-CB57-F130A679143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6437" y="6547191"/>
            <a:ext cx="5425120" cy="386728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E7E2D13-527B-451E-FCCF-A51615F907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49" y="6953032"/>
            <a:ext cx="5468937" cy="310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190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;p1"/>
          <p:cNvSpPr/>
          <p:nvPr/>
        </p:nvSpPr>
        <p:spPr>
          <a:xfrm>
            <a:off x="7303868" y="10347480"/>
            <a:ext cx="573203" cy="1846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14" descr="ÐÐ°ÑÑÐ¸Ð½ÐºÐ¸ Ð¿Ð¾ Ð·Ð°Ð¿ÑÐ¾ÑÑ Ð³ÐµÑÐ± ÐÐÐ Ð¼Ð¾ÑÐºÐ²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1" y="277341"/>
            <a:ext cx="2323986" cy="2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812692" y="1255265"/>
            <a:ext cx="6612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Главмосстроя ул., д.14</a:t>
            </a:r>
            <a:endParaRPr lang="ru-RU" sz="2000" b="1" spc="1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13155" y="2666485"/>
            <a:ext cx="5011828" cy="33623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 anchor="b">
            <a:noAutofit/>
          </a:bodyPr>
          <a:lstStyle/>
          <a:p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</a:t>
            </a:r>
            <a:r>
              <a:rPr lang="ru-RU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ПОСЛЕ</a:t>
            </a:r>
            <a:r>
              <a:rPr lang="ru-RU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b="1" dirty="0">
                <a:solidFill>
                  <a:srgbClr val="465676"/>
                </a:solidFill>
                <a:latin typeface="Segoe UI Light" panose="020B0502040204020203" pitchFamily="34" charset="0"/>
              </a:rPr>
              <a:t>БЛАГОУСТРОЙСТВА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867447" y="2699539"/>
            <a:ext cx="4322589" cy="20755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ФОТОФИКСАЦИЯ</a:t>
            </a:r>
            <a:r>
              <a:rPr lang="ru-RU" sz="1600" b="1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ДО</a:t>
            </a:r>
            <a:r>
              <a:rPr lang="ru-RU" sz="1600" b="1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БЛАГОУСТРОЙСТВА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0946E5A1-BB03-B034-0D92-346E5A06315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81" b="8781"/>
          <a:stretch>
            <a:fillRect/>
          </a:stretch>
        </p:blipFill>
        <p:spPr>
          <a:xfrm>
            <a:off x="9556750" y="3008313"/>
            <a:ext cx="5468938" cy="3381375"/>
          </a:xfr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C968C69F-E9C8-70A7-AFFE-04BBD85F18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81" b="8781"/>
          <a:stretch>
            <a:fillRect/>
          </a:stretch>
        </p:blipFill>
        <p:spPr>
          <a:xfrm>
            <a:off x="9577388" y="6783388"/>
            <a:ext cx="5468937" cy="3381375"/>
          </a:xfrm>
        </p:spPr>
      </p:pic>
      <p:sp>
        <p:nvSpPr>
          <p:cNvPr id="28" name="TextBox 27"/>
          <p:cNvSpPr txBox="1"/>
          <p:nvPr/>
        </p:nvSpPr>
        <p:spPr>
          <a:xfrm>
            <a:off x="5808986" y="3028726"/>
            <a:ext cx="3619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ВЫПОЛНЕННЫЕ</a:t>
            </a:r>
            <a:r>
              <a:rPr lang="ru-RU" sz="2400" b="1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2400" b="1" dirty="0">
                <a:solidFill>
                  <a:srgbClr val="465676"/>
                </a:solidFill>
                <a:latin typeface="Segoe UI Light" panose="020B0502040204020203" pitchFamily="34" charset="0"/>
              </a:rPr>
              <a:t>РАБОТЫ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392D9016-0A24-4C74-B924-626F8F0FD383}"/>
              </a:ext>
            </a:extLst>
          </p:cNvPr>
          <p:cNvSpPr/>
          <p:nvPr/>
        </p:nvSpPr>
        <p:spPr>
          <a:xfrm>
            <a:off x="5830624" y="3480391"/>
            <a:ext cx="3588327" cy="6577791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МАЛЫХ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АРХИТЕКТУРНЫХ</a:t>
            </a:r>
            <a:r>
              <a:rPr lang="ru-RU" sz="1600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ФОРМ</a:t>
            </a:r>
          </a:p>
          <a:p>
            <a:pPr marL="342900" indent="-342900">
              <a:buFontTx/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ТРАВМОБЕЗОПАСНОГО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РЕМОНТ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АСФАЛЬТОБЕТОННОГО</a:t>
            </a:r>
            <a:r>
              <a:rPr lang="ru-RU" sz="1600" spc="3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ПОКРЫТИЯ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ЗАМЕНА</a:t>
            </a:r>
            <a:r>
              <a:rPr lang="ru-RU" sz="1600" spc="1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БОРТОВОГО</a:t>
            </a:r>
            <a:r>
              <a:rPr lang="ru-RU" sz="1600" spc="200" dirty="0">
                <a:solidFill>
                  <a:srgbClr val="465676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КАМНЯ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rgbClr val="465676"/>
                </a:solidFill>
                <a:latin typeface="Segoe UI Light" panose="020B0502040204020203" pitchFamily="34" charset="0"/>
              </a:rPr>
              <a:t>ОЗЕЛЕНЕНИЕ</a:t>
            </a:r>
          </a:p>
          <a:p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  <a:p>
            <a:pPr marL="342900" indent="-342900">
              <a:buAutoNum type="arabicPeriod"/>
            </a:pPr>
            <a:endParaRPr lang="ru-RU" sz="1600" dirty="0">
              <a:solidFill>
                <a:srgbClr val="465676"/>
              </a:solidFill>
              <a:latin typeface="Segoe UI Light" panose="020B0502040204020203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B5060537-BEB7-4DD2-964A-6A18A2E4D49F}"/>
              </a:ext>
            </a:extLst>
          </p:cNvPr>
          <p:cNvSpPr txBox="1"/>
          <p:nvPr/>
        </p:nvSpPr>
        <p:spPr>
          <a:xfrm>
            <a:off x="598800" y="649600"/>
            <a:ext cx="1612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Герб</a:t>
            </a:r>
            <a:r>
              <a:rPr lang="ru-RU" sz="2000" b="1" spc="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F58043B2-CEAA-539D-271A-F3A03759C1C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85" y="277341"/>
            <a:ext cx="1491257" cy="151492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FB63C54-68B6-8646-742B-553914FC726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/>
          <a:srcRect t="8202" b="8202"/>
          <a:stretch>
            <a:fillRect/>
          </a:stretch>
        </p:blipFill>
        <p:spPr>
          <a:xfrm>
            <a:off x="182563" y="3019425"/>
            <a:ext cx="5468937" cy="337978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E9DFFAFA-D2E2-2B19-D3B1-F301823554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00" y="6769286"/>
            <a:ext cx="5520425" cy="3288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9462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23711</TotalTime>
  <Words>1118</Words>
  <Application>Microsoft Office PowerPoint</Application>
  <PresentationFormat>Произвольный</PresentationFormat>
  <Paragraphs>296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-</dc:creator>
  <cp:lastModifiedBy>Наталья</cp:lastModifiedBy>
  <cp:revision>822</cp:revision>
  <cp:lastPrinted>2022-08-24T14:34:37Z</cp:lastPrinted>
  <dcterms:modified xsi:type="dcterms:W3CDTF">2026-10-11T15:25:31Z</dcterms:modified>
</cp:coreProperties>
</file>